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7" r:id="rId1"/>
  </p:sldMasterIdLst>
  <p:notesMasterIdLst>
    <p:notesMasterId r:id="rId36"/>
  </p:notesMasterIdLst>
  <p:sldIdLst>
    <p:sldId id="300" r:id="rId2"/>
    <p:sldId id="257" r:id="rId3"/>
    <p:sldId id="298" r:id="rId4"/>
    <p:sldId id="270" r:id="rId5"/>
    <p:sldId id="269" r:id="rId6"/>
    <p:sldId id="271" r:id="rId7"/>
    <p:sldId id="287" r:id="rId8"/>
    <p:sldId id="288" r:id="rId9"/>
    <p:sldId id="258" r:id="rId10"/>
    <p:sldId id="259" r:id="rId11"/>
    <p:sldId id="263" r:id="rId12"/>
    <p:sldId id="261" r:id="rId13"/>
    <p:sldId id="264" r:id="rId14"/>
    <p:sldId id="266" r:id="rId15"/>
    <p:sldId id="267" r:id="rId16"/>
    <p:sldId id="286" r:id="rId17"/>
    <p:sldId id="289" r:id="rId18"/>
    <p:sldId id="291" r:id="rId19"/>
    <p:sldId id="272" r:id="rId20"/>
    <p:sldId id="273" r:id="rId21"/>
    <p:sldId id="274" r:id="rId22"/>
    <p:sldId id="275" r:id="rId23"/>
    <p:sldId id="276" r:id="rId24"/>
    <p:sldId id="277" r:id="rId25"/>
    <p:sldId id="278" r:id="rId26"/>
    <p:sldId id="296" r:id="rId27"/>
    <p:sldId id="279" r:id="rId28"/>
    <p:sldId id="294" r:id="rId29"/>
    <p:sldId id="299" r:id="rId30"/>
    <p:sldId id="297" r:id="rId31"/>
    <p:sldId id="304" r:id="rId32"/>
    <p:sldId id="305" r:id="rId33"/>
    <p:sldId id="302" r:id="rId34"/>
    <p:sldId id="303" r:id="rId35"/>
  </p:sldIdLst>
  <p:sldSz cx="9144000" cy="6858000" type="screen4x3"/>
  <p:notesSz cx="6858000" cy="9144000"/>
  <p:defaultTextStyle>
    <a:defPPr>
      <a:defRPr lang="en-GB"/>
    </a:defPPr>
    <a:lvl1pPr algn="l" defTabSz="457200" rtl="0" eaLnBrk="0" fontAlgn="base" hangingPunct="0">
      <a:lnSpc>
        <a:spcPct val="104000"/>
      </a:lnSpc>
      <a:spcBef>
        <a:spcPct val="0"/>
      </a:spcBef>
      <a:spcAft>
        <a:spcPct val="0"/>
      </a:spcAft>
      <a:buClr>
        <a:srgbClr val="FFFFFF"/>
      </a:buClr>
      <a:buSzPct val="100000"/>
      <a:buFont typeface="Arial" charset="0"/>
      <a:defRPr kern="1200">
        <a:solidFill>
          <a:schemeClr val="bg1"/>
        </a:solidFill>
        <a:latin typeface="Arial" charset="0"/>
        <a:ea typeface="+mn-ea"/>
        <a:cs typeface="+mn-cs"/>
      </a:defRPr>
    </a:lvl1pPr>
    <a:lvl2pPr marL="457200" algn="l" defTabSz="457200" rtl="0" eaLnBrk="0" fontAlgn="base" hangingPunct="0">
      <a:lnSpc>
        <a:spcPct val="104000"/>
      </a:lnSpc>
      <a:spcBef>
        <a:spcPct val="0"/>
      </a:spcBef>
      <a:spcAft>
        <a:spcPct val="0"/>
      </a:spcAft>
      <a:buClr>
        <a:srgbClr val="FFFFFF"/>
      </a:buClr>
      <a:buSzPct val="100000"/>
      <a:buFont typeface="Arial" charset="0"/>
      <a:defRPr kern="1200">
        <a:solidFill>
          <a:schemeClr val="bg1"/>
        </a:solidFill>
        <a:latin typeface="Arial" charset="0"/>
        <a:ea typeface="+mn-ea"/>
        <a:cs typeface="+mn-cs"/>
      </a:defRPr>
    </a:lvl2pPr>
    <a:lvl3pPr marL="914400" algn="l" defTabSz="457200" rtl="0" eaLnBrk="0" fontAlgn="base" hangingPunct="0">
      <a:lnSpc>
        <a:spcPct val="104000"/>
      </a:lnSpc>
      <a:spcBef>
        <a:spcPct val="0"/>
      </a:spcBef>
      <a:spcAft>
        <a:spcPct val="0"/>
      </a:spcAft>
      <a:buClr>
        <a:srgbClr val="FFFFFF"/>
      </a:buClr>
      <a:buSzPct val="100000"/>
      <a:buFont typeface="Arial" charset="0"/>
      <a:defRPr kern="1200">
        <a:solidFill>
          <a:schemeClr val="bg1"/>
        </a:solidFill>
        <a:latin typeface="Arial" charset="0"/>
        <a:ea typeface="+mn-ea"/>
        <a:cs typeface="+mn-cs"/>
      </a:defRPr>
    </a:lvl3pPr>
    <a:lvl4pPr marL="1371600" algn="l" defTabSz="457200" rtl="0" eaLnBrk="0" fontAlgn="base" hangingPunct="0">
      <a:lnSpc>
        <a:spcPct val="104000"/>
      </a:lnSpc>
      <a:spcBef>
        <a:spcPct val="0"/>
      </a:spcBef>
      <a:spcAft>
        <a:spcPct val="0"/>
      </a:spcAft>
      <a:buClr>
        <a:srgbClr val="FFFFFF"/>
      </a:buClr>
      <a:buSzPct val="100000"/>
      <a:buFont typeface="Arial" charset="0"/>
      <a:defRPr kern="1200">
        <a:solidFill>
          <a:schemeClr val="bg1"/>
        </a:solidFill>
        <a:latin typeface="Arial" charset="0"/>
        <a:ea typeface="+mn-ea"/>
        <a:cs typeface="+mn-cs"/>
      </a:defRPr>
    </a:lvl4pPr>
    <a:lvl5pPr marL="1828800" algn="l" defTabSz="457200" rtl="0" eaLnBrk="0" fontAlgn="base" hangingPunct="0">
      <a:lnSpc>
        <a:spcPct val="104000"/>
      </a:lnSpc>
      <a:spcBef>
        <a:spcPct val="0"/>
      </a:spcBef>
      <a:spcAft>
        <a:spcPct val="0"/>
      </a:spcAft>
      <a:buClr>
        <a:srgbClr val="FFFFFF"/>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F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84414" autoAdjust="0"/>
  </p:normalViewPr>
  <p:slideViewPr>
    <p:cSldViewPr>
      <p:cViewPr varScale="1">
        <p:scale>
          <a:sx n="96" d="100"/>
          <a:sy n="96" d="100"/>
        </p:scale>
        <p:origin x="-146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p:cNvSpPr>
          <p:nvPr>
            <p:ph type="sldImg"/>
          </p:nvPr>
        </p:nvSpPr>
        <p:spPr bwMode="auto">
          <a:xfrm>
            <a:off x="0" y="695325"/>
            <a:ext cx="0" cy="0"/>
          </a:xfrm>
          <a:prstGeom prst="rect">
            <a:avLst/>
          </a:prstGeom>
          <a:noFill/>
          <a:ln w="9525">
            <a:noFill/>
            <a:round/>
            <a:headEnd/>
            <a:tailEnd/>
          </a:ln>
        </p:spPr>
      </p:sp>
      <p:sp>
        <p:nvSpPr>
          <p:cNvPr id="3074"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6949567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seagate.com/ww/v/index.jsp?locale=en-US&amp;name=Kryders_Law_&amp;vgnextoid=6ad295e4bba0e010VgnVCM100000dd04090aRCRD"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E6BE00CB-F9BC-40E1-B37F-17DD205A5DC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0419" name="Rectangle 2"/>
          <p:cNvSpPr>
            <a:spLocks noGrp="1" noChangeArrowheads="1"/>
          </p:cNvSpPr>
          <p:nvPr>
            <p:ph type="body" idx="1"/>
          </p:nvPr>
        </p:nvSpPr>
        <p:spPr>
          <a:xfrm>
            <a:off x="685800" y="4343400"/>
            <a:ext cx="5486400" cy="4114800"/>
          </a:xfrm>
          <a:noFill/>
          <a:ln/>
        </p:spPr>
        <p:txBody>
          <a:bodyPr wrap="none" anchor="ctr"/>
          <a:lstStyle/>
          <a:p>
            <a:r>
              <a:rPr lang="en-US" smtClean="0">
                <a:latin typeface="Times New Roman" pitchFamily="18" charset="0"/>
              </a:rPr>
              <a:t>Seek Time </a:t>
            </a:r>
            <a:r>
              <a:rPr lang="en-US" smtClean="0">
                <a:solidFill>
                  <a:schemeClr val="bg1"/>
                </a:solidFill>
                <a:latin typeface="Times New Roman" pitchFamily="18" charset="0"/>
              </a:rPr>
              <a:t>Of course, if the heads happen to be over the correct track already, then there is no seek time.</a:t>
            </a:r>
          </a:p>
          <a:p>
            <a:r>
              <a:rPr lang="en-US" smtClean="0">
                <a:solidFill>
                  <a:schemeClr val="bg1"/>
                </a:solidFill>
                <a:latin typeface="Times New Roman" pitchFamily="18" charset="0"/>
              </a:rPr>
              <a:t>Rotational Latency, </a:t>
            </a:r>
          </a:p>
          <a:p>
            <a:r>
              <a:rPr lang="en-US" smtClean="0">
                <a:latin typeface="Times New Roman" pitchFamily="18" charset="0"/>
              </a:rPr>
              <a:t>Transfer Time </a:t>
            </a:r>
            <a:r>
              <a:rPr lang="en-US" smtClean="0">
                <a:solidFill>
                  <a:schemeClr val="bg1"/>
                </a:solidFill>
                <a:latin typeface="Times New Roman" pitchFamily="18" charset="0"/>
              </a:rPr>
              <a:t>Of course, the transfer time is directly proportional to the number of sectors addressed. </a:t>
            </a:r>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2467"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3491"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4515"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5539"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6563"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7587"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8611"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9635"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0659"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2227"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1683"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2707" name="Rectangle 2"/>
          <p:cNvSpPr>
            <a:spLocks noGrp="1" noChangeArrowheads="1"/>
          </p:cNvSpPr>
          <p:nvPr>
            <p:ph type="body" idx="1"/>
          </p:nvPr>
        </p:nvSpPr>
        <p:spPr>
          <a:xfrm>
            <a:off x="685800" y="4343400"/>
            <a:ext cx="5486400" cy="4114800"/>
          </a:xfrm>
          <a:noFill/>
          <a:ln/>
        </p:spPr>
        <p:txBody>
          <a:bodyPr wrap="none" anchor="ctr"/>
          <a:lstStyle/>
          <a:p>
            <a:r>
              <a:rPr lang="en-US" smtClean="0">
                <a:latin typeface="Times New Roman" pitchFamily="18" charset="0"/>
              </a:rPr>
              <a:t>Understand writes generate reads. Seeks to insert update or delete data require reads.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That big question mark is editable – use whatever character you want!</a:t>
            </a:r>
          </a:p>
        </p:txBody>
      </p:sp>
      <p:sp>
        <p:nvSpPr>
          <p:cNvPr id="15364"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F594D888-AAF5-41B8-9BEC-B9379990CC45}" type="slidenum">
              <a:rPr lang="en-US"/>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FC8E8ED1-6EB9-42B0-AF12-1C31D41E16B4}" type="slidenum">
              <a:rPr lang="en-US"/>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3251"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4275"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5299"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p:spPr>
        <p:txBody>
          <a:bodyPr/>
          <a:lstStyle/>
          <a:p>
            <a:r>
              <a:rPr lang="en-US" smtClean="0">
                <a:latin typeface="Times New Roman" pitchFamily="18" charset="0"/>
              </a:rPr>
              <a:t>Everyone is familiar with Moore’s law (Often quoted, rarely understood) loosely applied says CPU transistor counts double roughly every 24 months. Hard disks haven’t come close to keeping up with that pace, performance wise.</a:t>
            </a:r>
          </a:p>
          <a:p>
            <a:r>
              <a:rPr lang="en-US" smtClean="0">
                <a:latin typeface="Times New Roman" pitchFamily="18" charset="0"/>
              </a:rPr>
              <a:t>Up until recently, hard drive capacity has been growing almost at the same rate doubling in size around every 18 months (</a:t>
            </a:r>
            <a:r>
              <a:rPr lang="en-US" smtClean="0">
                <a:latin typeface="Times New Roman" pitchFamily="18" charset="0"/>
                <a:hlinkClick r:id="rId3" tooltip="Kryder's Law"/>
              </a:rPr>
              <a:t>Kryder’s Law</a:t>
            </a:r>
            <a:r>
              <a:rPr lang="en-US" smtClean="0">
                <a:latin typeface="Times New Roman" pitchFamily="18" charset="0"/>
              </a:rPr>
              <a:t>). The problem isn’t size is speed. </a:t>
            </a:r>
          </a:p>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7347" name="Rectangle 2"/>
          <p:cNvSpPr>
            <a:spLocks noGrp="1" noChangeArrowheads="1"/>
          </p:cNvSpPr>
          <p:nvPr>
            <p:ph type="body" idx="1"/>
          </p:nvPr>
        </p:nvSpPr>
        <p:spPr>
          <a:xfrm>
            <a:off x="685800" y="4343400"/>
            <a:ext cx="5486400" cy="4114800"/>
          </a:xfrm>
          <a:noFill/>
          <a:ln/>
        </p:spPr>
        <p:txBody>
          <a:bodyPr wrap="none" anchor="ctr"/>
          <a:lstStyle/>
          <a:p>
            <a:r>
              <a:rPr lang="en-US" smtClean="0">
                <a:latin typeface="Times New Roman" pitchFamily="18" charset="0"/>
              </a:rPr>
              <a:t>If the disk arms were controlled by multiple voice coils and there were many read/write channels platters would = speed.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8371"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1443" name="Rectangle 2"/>
          <p:cNvSpPr>
            <a:spLocks noGrp="1" noChangeArrowheads="1"/>
          </p:cNvSpPr>
          <p:nvPr>
            <p:ph type="body" idx="1"/>
          </p:nvPr>
        </p:nvSpPr>
        <p:spPr>
          <a:xfrm>
            <a:off x="685800" y="4343400"/>
            <a:ext cx="5486400" cy="4114800"/>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4F2F4"/>
              </a:solidFill>
              <a:cs typeface="Arial" charset="0"/>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4F2F4"/>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GB"/>
          </a:p>
        </p:txBody>
      </p:sp>
      <p:sp>
        <p:nvSpPr>
          <p:cNvPr id="12" name="Footer Placeholder 18"/>
          <p:cNvSpPr>
            <a:spLocks noGrp="1"/>
          </p:cNvSpPr>
          <p:nvPr>
            <p:ph type="ftr" sz="quarter" idx="11"/>
          </p:nvPr>
        </p:nvSpPr>
        <p:spPr/>
        <p:txBody>
          <a:bodyPr/>
          <a:lstStyle>
            <a:lvl1pPr>
              <a:defRPr>
                <a:solidFill>
                  <a:srgbClr val="FDF4E8"/>
                </a:solidFill>
              </a:defRPr>
            </a:lvl1pPr>
          </a:lstStyle>
          <a:p>
            <a:pPr>
              <a:defRPr/>
            </a:pPr>
            <a:endParaRPr lang="en-GB"/>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8CD5CCA7-2DBB-44DD-809C-6462F8513907}"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6C4E3C61-CDBE-4DCA-96AF-432A601AD3C2}"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48F27CE-AD49-40B9-934D-CFB16802930F}" type="slidenum">
              <a:rPr lang="en-GB" smtClean="0"/>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8013" cy="14335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8013" cy="4524375"/>
          </a:xfrm>
        </p:spPr>
        <p:txBody>
          <a:bodyPr>
            <a:normAutofit/>
          </a:bodyPr>
          <a:lstStyle/>
          <a:p>
            <a:pPr lvl="0"/>
            <a:endParaRPr lang="en-US" noProof="0" dirty="0" smtClean="0"/>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5D8866A2-143D-42CF-9126-5D931E986602}"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EE28F43-3D2A-4F0C-AA57-FA4DC38F0632}"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4F2F4"/>
              </a:solidFill>
              <a:cs typeface="Arial" charset="0"/>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4F2F4"/>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5B37F344-2E60-4674-9F68-82BDC9114330}" type="slidenum">
              <a:rPr lang="en-GB" smtClean="0"/>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DE97E3F2-4048-4E76-8DC5-E29A8395194B}" type="slidenum">
              <a:rPr lang="en-GB" smtClean="0"/>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93009A9A-B823-4F2E-8407-26ABB809BE7E}"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FE2E207D-16E4-4A84-9FB3-3218511FCE7E}"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0F84FD68-912A-45C8-B6E0-58A35287BF3F}"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070D558D-3C76-4A4F-9A3B-8FC55E83F176}" type="slidenum">
              <a:rPr lang="en-GB" smtClean="0"/>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4F2F4"/>
              </a:solidFill>
              <a:cs typeface="Arial"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4F2F4"/>
              </a:solidFill>
              <a:cs typeface="Arial" charset="0"/>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4F2F4"/>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GB"/>
          </a:p>
        </p:txBody>
      </p:sp>
      <p:sp>
        <p:nvSpPr>
          <p:cNvPr id="12" name="Footer Placeholder 5"/>
          <p:cNvSpPr>
            <a:spLocks noGrp="1"/>
          </p:cNvSpPr>
          <p:nvPr>
            <p:ph type="ftr" sz="quarter" idx="11"/>
          </p:nvPr>
        </p:nvSpPr>
        <p:spPr/>
        <p:txBody>
          <a:bodyPr/>
          <a:lstStyle>
            <a:lvl1pPr>
              <a:defRPr/>
            </a:lvl1pPr>
          </a:lstStyle>
          <a:p>
            <a:pPr>
              <a:defRPr/>
            </a:pPr>
            <a:endParaRPr lang="en-GB"/>
          </a:p>
        </p:txBody>
      </p:sp>
      <p:sp>
        <p:nvSpPr>
          <p:cNvPr id="13" name="Slide Number Placeholder 6"/>
          <p:cNvSpPr>
            <a:spLocks noGrp="1"/>
          </p:cNvSpPr>
          <p:nvPr>
            <p:ph type="sldNum" sz="quarter" idx="12"/>
          </p:nvPr>
        </p:nvSpPr>
        <p:spPr/>
        <p:txBody>
          <a:bodyPr/>
          <a:lstStyle>
            <a:lvl1pPr>
              <a:defRPr/>
            </a:lvl1pPr>
          </a:lstStyle>
          <a:p>
            <a:pPr>
              <a:defRPr/>
            </a:pPr>
            <a:fld id="{C8A8B355-A5B3-4C3B-97A0-B6B1B9876D74}"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gs>
            <a:gs pos="40000">
              <a:schemeClr val="accent5"/>
            </a:gs>
            <a:gs pos="100000">
              <a:schemeClr val="accent4"/>
            </a:gs>
          </a:gsLst>
          <a:path path="circle">
            <a:fillToRect l="65000" b="98000"/>
          </a:path>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4F2F4"/>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pitchFamily="34" charset="0"/>
              </a:defRPr>
            </a:lvl1pPr>
          </a:lstStyle>
          <a:p>
            <a:pPr>
              <a:defRPr/>
            </a:pPr>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pPr>
              <a:defRPr/>
            </a:pPr>
            <a:endParaRPr lang="en-GB"/>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pPr>
              <a:defRPr/>
            </a:pPr>
            <a:fld id="{8BDCF0FC-58C5-4FB4-8BE9-4E0E808621F6}" type="slidenum">
              <a:rPr lang="en-GB" smtClean="0"/>
              <a:pPr>
                <a:defRPr/>
              </a:pPr>
              <a:t>‹#›</a:t>
            </a:fld>
            <a:endParaRPr lang="en-GB" dirty="0"/>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0" r:id="rId12"/>
  </p:sldLayoutIdLst>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hyperlink" Target="http://www.sqlserverio.com/" TargetMode="External"/><Relationship Id="rId4" Type="http://schemas.openxmlformats.org/officeDocument/2006/relationships/hyperlink" Target="http://www.wesworld.net/raidcalculator.html" TargetMode="External"/><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5030" y="5638800"/>
            <a:ext cx="8300120" cy="88742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5000" b="1" cap="all" dirty="0" smtClean="0">
                <a:ln w="0">
                  <a:solidFill>
                    <a:schemeClr val="accent2"/>
                  </a:solidFill>
                </a:ln>
                <a:solidFill>
                  <a:schemeClr val="bg2"/>
                </a:solidFill>
                <a:effectLst>
                  <a:reflection blurRad="12700" stA="50000" endPos="50000" dist="5000" dir="5400000" sy="-100000" rotWithShape="0"/>
                </a:effectLst>
                <a:latin typeface="+mn-lt"/>
                <a:cs typeface="+mn-cs"/>
              </a:rPr>
              <a:t>#58 Houston</a:t>
            </a:r>
            <a:endParaRPr lang="en-US" sz="5000" b="1" cap="all" dirty="0">
              <a:ln w="0">
                <a:solidFill>
                  <a:schemeClr val="accent2"/>
                </a:solidFill>
              </a:ln>
              <a:solidFill>
                <a:schemeClr val="bg2"/>
              </a:solidFill>
              <a:effectLst>
                <a:reflection blurRad="12700" stA="50000" endPos="50000" dist="5000" dir="5400000" sy="-100000" rotWithShape="0"/>
              </a:effectLst>
              <a:latin typeface="+mn-lt"/>
              <a:cs typeface="+mn-cs"/>
            </a:endParaRPr>
          </a:p>
        </p:txBody>
      </p:sp>
      <p:sp>
        <p:nvSpPr>
          <p:cNvPr id="2" name="Title 1"/>
          <p:cNvSpPr>
            <a:spLocks noGrp="1"/>
          </p:cNvSpPr>
          <p:nvPr>
            <p:ph type="ctrTitle"/>
          </p:nvPr>
        </p:nvSpPr>
        <p:spPr/>
        <p:txBody>
          <a:bodyPr/>
          <a:lstStyle/>
          <a:p>
            <a:pPr fontAlgn="auto">
              <a:spcAft>
                <a:spcPts val="0"/>
              </a:spcAft>
              <a:defRPr/>
            </a:pPr>
            <a:r>
              <a:rPr lang="en-GB" dirty="0" smtClean="0">
                <a:solidFill>
                  <a:schemeClr val="bg1"/>
                </a:solidFill>
              </a:rPr>
              <a:t>Understanding Storage Systems and SQL Server</a:t>
            </a:r>
            <a:endParaRPr lang="en-US" dirty="0">
              <a:solidFill>
                <a:schemeClr val="bg1"/>
              </a:solidFill>
            </a:endParaRPr>
          </a:p>
        </p:txBody>
      </p:sp>
      <p:sp>
        <p:nvSpPr>
          <p:cNvPr id="5124" name="Subtitle 2"/>
          <p:cNvSpPr>
            <a:spLocks noGrp="1"/>
          </p:cNvSpPr>
          <p:nvPr>
            <p:ph type="subTitle" idx="1"/>
          </p:nvPr>
        </p:nvSpPr>
        <p:spPr>
          <a:xfrm>
            <a:off x="685800" y="3611563"/>
            <a:ext cx="7772400" cy="1200150"/>
          </a:xfrm>
        </p:spPr>
        <p:txBody>
          <a:bodyPr/>
          <a:lstStyle/>
          <a:p>
            <a:pPr marR="0" eaLnBrk="1" hangingPunct="1"/>
            <a:r>
              <a:rPr lang="en-US" dirty="0" smtClean="0">
                <a:solidFill>
                  <a:schemeClr val="bg2"/>
                </a:solidFill>
              </a:rPr>
              <a:t>Wes Brown</a:t>
            </a:r>
          </a:p>
        </p:txBody>
      </p:sp>
      <p:pic>
        <p:nvPicPr>
          <p:cNvPr id="5125" name="Picture 2" descr="C:\Users\tmcdermid.CORP\Pictures\sql_saturday_logo.png"/>
          <p:cNvPicPr>
            <a:picLocks noChangeAspect="1" noChangeArrowheads="1"/>
          </p:cNvPicPr>
          <p:nvPr/>
        </p:nvPicPr>
        <p:blipFill>
          <a:blip r:embed="rId3" cstate="print"/>
          <a:srcRect/>
          <a:stretch>
            <a:fillRect/>
          </a:stretch>
        </p:blipFill>
        <p:spPr bwMode="auto">
          <a:xfrm>
            <a:off x="255588" y="5689600"/>
            <a:ext cx="2098675" cy="884238"/>
          </a:xfrm>
          <a:prstGeom prst="rect">
            <a:avLst/>
          </a:prstGeom>
          <a:noFill/>
          <a:ln w="9525">
            <a:noFill/>
            <a:miter lim="800000"/>
            <a:headEnd/>
            <a:tailEnd/>
          </a:ln>
        </p:spPr>
      </p:pic>
      <p:pic>
        <p:nvPicPr>
          <p:cNvPr id="5126" name="Picture 3" descr="C:\Users\tmcdermid.CORP\Pictures\PASS Logo.gif"/>
          <p:cNvPicPr>
            <a:picLocks noChangeAspect="1" noChangeArrowheads="1"/>
          </p:cNvPicPr>
          <p:nvPr/>
        </p:nvPicPr>
        <p:blipFill>
          <a:blip r:embed="rId4" cstate="print"/>
          <a:srcRect/>
          <a:stretch>
            <a:fillRect/>
          </a:stretch>
        </p:blipFill>
        <p:spPr bwMode="auto">
          <a:xfrm>
            <a:off x="7848600" y="152400"/>
            <a:ext cx="1165225" cy="8842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204788"/>
            <a:ext cx="8229600" cy="703262"/>
          </a:xfrm>
        </p:spPr>
        <p:txBody>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7B9899"/>
                </a:solidFill>
              </a:rPr>
              <a:t>Track Placement</a:t>
            </a:r>
          </a:p>
        </p:txBody>
      </p:sp>
      <p:pic>
        <p:nvPicPr>
          <p:cNvPr id="23555" name="Picture 6"/>
          <p:cNvPicPr>
            <a:picLocks noChangeAspect="1" noChangeArrowheads="1"/>
          </p:cNvPicPr>
          <p:nvPr/>
        </p:nvPicPr>
        <p:blipFill>
          <a:blip r:embed="rId3" cstate="print"/>
          <a:srcRect/>
          <a:stretch>
            <a:fillRect/>
          </a:stretch>
        </p:blipFill>
        <p:spPr bwMode="auto">
          <a:xfrm>
            <a:off x="228600" y="1600200"/>
            <a:ext cx="4324350" cy="2894013"/>
          </a:xfrm>
          <a:prstGeom prst="rect">
            <a:avLst/>
          </a:prstGeom>
          <a:noFill/>
          <a:ln w="9525">
            <a:noFill/>
            <a:miter lim="800000"/>
            <a:headEnd/>
            <a:tailEnd/>
          </a:ln>
        </p:spPr>
      </p:pic>
      <p:pic>
        <p:nvPicPr>
          <p:cNvPr id="23556" name="Picture 7"/>
          <p:cNvPicPr>
            <a:picLocks noChangeAspect="1" noChangeArrowheads="1"/>
          </p:cNvPicPr>
          <p:nvPr/>
        </p:nvPicPr>
        <p:blipFill>
          <a:blip r:embed="rId4" cstate="print"/>
          <a:srcRect/>
          <a:stretch>
            <a:fillRect/>
          </a:stretch>
        </p:blipFill>
        <p:spPr bwMode="auto">
          <a:xfrm>
            <a:off x="4114800" y="4572000"/>
            <a:ext cx="4635500" cy="1603375"/>
          </a:xfrm>
          <a:prstGeom prst="rect">
            <a:avLst/>
          </a:prstGeom>
          <a:noFill/>
          <a:ln w="9525">
            <a:noFill/>
            <a:miter lim="800000"/>
            <a:headEnd/>
            <a:tailEnd/>
          </a:ln>
        </p:spPr>
      </p:pic>
      <p:sp>
        <p:nvSpPr>
          <p:cNvPr id="7" name="TextBox 6"/>
          <p:cNvSpPr txBox="1"/>
          <p:nvPr/>
        </p:nvSpPr>
        <p:spPr>
          <a:xfrm>
            <a:off x="5029200" y="1905000"/>
            <a:ext cx="3733800" cy="1628651"/>
          </a:xfrm>
          <a:prstGeom prst="rect">
            <a:avLst/>
          </a:prstGeom>
          <a:noFill/>
        </p:spPr>
        <p:txBody>
          <a:bodyPr>
            <a:spAutoFit/>
          </a:bodyPr>
          <a:lstStyle/>
          <a:p>
            <a:pPr>
              <a:defRPr/>
            </a:pPr>
            <a:r>
              <a:rPr lang="en-US" sz="2400" dirty="0">
                <a:latin typeface="+mn-lt"/>
              </a:rPr>
              <a:t>Track is in Yellow, Sector is in Red and Cylinder is through the disks</a:t>
            </a:r>
          </a:p>
        </p:txBody>
      </p:sp>
      <p:pic>
        <p:nvPicPr>
          <p:cNvPr id="6" name="Picture 4"/>
          <p:cNvPicPr>
            <a:picLocks noChangeAspect="1"/>
          </p:cNvPicPr>
          <p:nvPr/>
        </p:nvPicPr>
        <p:blipFill>
          <a:blip r:embed="rId5"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idx="1"/>
          </p:nvPr>
        </p:nvSpPr>
        <p:spPr>
          <a:xfrm>
            <a:off x="457200" y="1676400"/>
            <a:ext cx="8229600" cy="4343400"/>
          </a:xfrm>
        </p:spPr>
        <p:txBody>
          <a:bodyPr/>
          <a:lstStyle/>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Typical 73 GB SAS/SCSI Speeds</a:t>
            </a:r>
          </a:p>
          <a:p>
            <a:pPr lvl="1"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Rotational Speed - 15,000 RPM</a:t>
            </a:r>
          </a:p>
          <a:p>
            <a:pPr lvl="1"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Avg. Seek for random I/O’s – Real world 5.5 ms read, 6.0ms write Theoretical 2.9 ms read, 3.3 write</a:t>
            </a:r>
          </a:p>
          <a:p>
            <a:pPr lvl="1"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Transfer Rate – Sequential 65MB ~ 120MB/Sec</a:t>
            </a:r>
          </a:p>
          <a:p>
            <a:pPr lvl="1"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Transfer Rate – Random 10MB ~ 30MB/Sec</a:t>
            </a:r>
          </a:p>
          <a:p>
            <a:pPr lvl="2"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Cache can effect this block size effects this 4~64k</a:t>
            </a:r>
          </a:p>
          <a:p>
            <a:pPr lvl="1"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Track to Track Seek for sequential I/O’s– 0.5ms read, 0.7 ms write </a:t>
            </a:r>
          </a:p>
          <a:p>
            <a:pPr lvl="1"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Rotational Latency - 2.0 ms</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solidFill>
                <a:schemeClr val="bg1"/>
              </a:solidFill>
            </a:endParaRPr>
          </a:p>
        </p:txBody>
      </p:sp>
      <p:sp>
        <p:nvSpPr>
          <p:cNvPr id="26626" name="Rectangle 1"/>
          <p:cNvSpPr>
            <a:spLocks noGrp="1" noChangeArrowheads="1"/>
          </p:cNvSpPr>
          <p:nvPr>
            <p:ph type="title"/>
          </p:nvPr>
        </p:nvSpPr>
        <p:spPr>
          <a:xfrm>
            <a:off x="457200" y="274638"/>
            <a:ext cx="8229600" cy="715962"/>
          </a:xfrm>
        </p:spPr>
        <p:txBody>
          <a:bodyPr>
            <a:normAutofit fontScale="90000"/>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bg1"/>
                </a:solidFill>
              </a:rPr>
              <a:t>Disk Performance</a:t>
            </a:r>
          </a:p>
        </p:txBody>
      </p:sp>
      <p:pic>
        <p:nvPicPr>
          <p:cNvPr id="4"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792162"/>
          </a:xfrm>
        </p:spPr>
        <p:txBody>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bg1"/>
                </a:solidFill>
              </a:rPr>
              <a:t>Latencies </a:t>
            </a:r>
          </a:p>
        </p:txBody>
      </p:sp>
      <p:pic>
        <p:nvPicPr>
          <p:cNvPr id="25603" name="Picture 2"/>
          <p:cNvPicPr>
            <a:picLocks noChangeAspect="1" noChangeArrowheads="1"/>
          </p:cNvPicPr>
          <p:nvPr/>
        </p:nvPicPr>
        <p:blipFill>
          <a:blip r:embed="rId3" cstate="print"/>
          <a:srcRect/>
          <a:stretch>
            <a:fillRect/>
          </a:stretch>
        </p:blipFill>
        <p:spPr bwMode="auto">
          <a:xfrm>
            <a:off x="1676400" y="990600"/>
            <a:ext cx="5734050" cy="1724025"/>
          </a:xfrm>
          <a:prstGeom prst="rect">
            <a:avLst/>
          </a:prstGeom>
          <a:noFill/>
          <a:ln w="9525">
            <a:noFill/>
            <a:round/>
            <a:headEnd/>
            <a:tailEnd/>
          </a:ln>
        </p:spPr>
      </p:pic>
      <p:graphicFrame>
        <p:nvGraphicFramePr>
          <p:cNvPr id="18" name="Table 17"/>
          <p:cNvGraphicFramePr>
            <a:graphicFrameLocks noGrp="1"/>
          </p:cNvGraphicFramePr>
          <p:nvPr/>
        </p:nvGraphicFramePr>
        <p:xfrm>
          <a:off x="457200" y="2895600"/>
          <a:ext cx="8077200" cy="1516522"/>
        </p:xfrm>
        <a:graphic>
          <a:graphicData uri="http://schemas.openxmlformats.org/drawingml/2006/table">
            <a:tbl>
              <a:tblPr>
                <a:tableStyleId>{2D5ABB26-0587-4C30-8999-92F81FD0307C}</a:tableStyleId>
              </a:tblPr>
              <a:tblGrid>
                <a:gridCol w="1219200"/>
                <a:gridCol w="6858000"/>
              </a:tblGrid>
              <a:tr h="473842">
                <a:tc>
                  <a:txBody>
                    <a:bodyPr/>
                    <a:lstStyle/>
                    <a:p>
                      <a:pPr algn="ctr"/>
                      <a:endParaRPr lang="en-US" sz="1200" dirty="0" smtClean="0">
                        <a:solidFill>
                          <a:srgbClr val="FFFFFF"/>
                        </a:solidFill>
                      </a:endParaRPr>
                    </a:p>
                    <a:p>
                      <a:pPr algn="ctr"/>
                      <a:r>
                        <a:rPr lang="en-US" sz="1200" dirty="0" smtClean="0">
                          <a:solidFill>
                            <a:srgbClr val="FFFFFF"/>
                          </a:solidFill>
                        </a:rPr>
                        <a:t>Seek Time </a:t>
                      </a:r>
                      <a:endParaRPr lang="en-US" sz="1200" dirty="0">
                        <a:solidFill>
                          <a:srgbClr val="FFFFFF"/>
                        </a:solidFill>
                      </a:endParaRPr>
                    </a:p>
                  </a:txBody>
                  <a:tcPr marL="56444" marR="56444" marT="28222" marB="28222">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sz="1200" dirty="0">
                          <a:solidFill>
                            <a:srgbClr val="FFFFFF"/>
                          </a:solidFill>
                        </a:rPr>
                        <a:t>The time required to move the read/write heads over the disk surface to the required track</a:t>
                      </a:r>
                      <a:r>
                        <a:rPr lang="en-US" sz="1200" dirty="0" smtClean="0">
                          <a:solidFill>
                            <a:srgbClr val="FFFFFF"/>
                          </a:solidFill>
                        </a:rPr>
                        <a:t>. The </a:t>
                      </a:r>
                      <a:r>
                        <a:rPr lang="en-US" sz="1200" dirty="0">
                          <a:solidFill>
                            <a:srgbClr val="FFFFFF"/>
                          </a:solidFill>
                        </a:rPr>
                        <a:t>seek time is roughly proportional to the distance the heads must move. </a:t>
                      </a:r>
                    </a:p>
                  </a:txBody>
                  <a:tcPr marL="56444" marR="56444" marT="28222" marB="28222"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50000"/>
                      </a:schemeClr>
                    </a:solidFill>
                  </a:tcPr>
                </a:tc>
              </a:tr>
              <a:tr h="620476">
                <a:tc>
                  <a:txBody>
                    <a:bodyPr/>
                    <a:lstStyle/>
                    <a:p>
                      <a:pPr algn="ctr"/>
                      <a:r>
                        <a:rPr lang="en-US" sz="1200" dirty="0" smtClean="0">
                          <a:solidFill>
                            <a:srgbClr val="FFFFFF"/>
                          </a:solidFill>
                        </a:rPr>
                        <a:t>Rotational Latency </a:t>
                      </a:r>
                      <a:endParaRPr lang="en-US" sz="1200" dirty="0">
                        <a:solidFill>
                          <a:srgbClr val="FFFFFF"/>
                        </a:solidFill>
                      </a:endParaRPr>
                    </a:p>
                  </a:txBody>
                  <a:tcPr marL="56444" marR="56444" marT="28222" marB="28222">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sz="1200" dirty="0">
                          <a:solidFill>
                            <a:srgbClr val="FFFFFF"/>
                          </a:solidFill>
                        </a:rPr>
                        <a:t>The time taken, after the completion of the seek, for the disk platter to spin until the first sector addressed passes under the read/write heads. On average, the rotational latency is half of a full rotation. </a:t>
                      </a:r>
                    </a:p>
                  </a:txBody>
                  <a:tcPr marL="56444" marR="56444" marT="28222" marB="28222"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50000"/>
                      </a:schemeClr>
                    </a:solidFill>
                  </a:tcPr>
                </a:tc>
              </a:tr>
              <a:tr h="357354">
                <a:tc>
                  <a:txBody>
                    <a:bodyPr/>
                    <a:lstStyle/>
                    <a:p>
                      <a:pPr algn="ctr"/>
                      <a:r>
                        <a:rPr lang="en-US" sz="1200" dirty="0" smtClean="0">
                          <a:solidFill>
                            <a:srgbClr val="FFFFFF"/>
                          </a:solidFill>
                        </a:rPr>
                        <a:t>Transfer Time </a:t>
                      </a:r>
                      <a:endParaRPr lang="en-US" sz="1200" dirty="0">
                        <a:solidFill>
                          <a:srgbClr val="FFFFFF"/>
                        </a:solidFill>
                      </a:endParaRPr>
                    </a:p>
                  </a:txBody>
                  <a:tcPr marL="56444" marR="56444" marT="28222" marB="28222">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200" dirty="0">
                          <a:solidFill>
                            <a:srgbClr val="FFFFFF"/>
                          </a:solidFill>
                        </a:rPr>
                        <a:t>The time taken for the disk platter to spin until all the addressed sectors have passed under the </a:t>
                      </a:r>
                      <a:r>
                        <a:rPr lang="en-US" sz="1200" dirty="0" smtClean="0">
                          <a:solidFill>
                            <a:srgbClr val="FFFFFF"/>
                          </a:solidFill>
                        </a:rPr>
                        <a:t>heads.</a:t>
                      </a:r>
                      <a:endParaRPr lang="en-US" sz="1200" dirty="0">
                        <a:solidFill>
                          <a:srgbClr val="FFFFFF"/>
                        </a:solidFill>
                      </a:endParaRPr>
                    </a:p>
                  </a:txBody>
                  <a:tcPr marL="56444" marR="56444" marT="28222" marB="28222"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r>
            </a:tbl>
          </a:graphicData>
        </a:graphic>
      </p:graphicFrame>
      <p:pic>
        <p:nvPicPr>
          <p:cNvPr id="25618" name="Picture 11"/>
          <p:cNvPicPr>
            <a:picLocks noChangeAspect="1" noChangeArrowheads="1"/>
          </p:cNvPicPr>
          <p:nvPr/>
        </p:nvPicPr>
        <p:blipFill>
          <a:blip r:embed="rId4" cstate="print"/>
          <a:srcRect/>
          <a:stretch>
            <a:fillRect/>
          </a:stretch>
        </p:blipFill>
        <p:spPr bwMode="auto">
          <a:xfrm>
            <a:off x="1752600" y="2438400"/>
            <a:ext cx="5534025" cy="352425"/>
          </a:xfrm>
          <a:prstGeom prst="rect">
            <a:avLst/>
          </a:prstGeom>
          <a:noFill/>
          <a:ln w="9525">
            <a:noFill/>
            <a:miter lim="800000"/>
            <a:headEnd/>
            <a:tailEnd/>
          </a:ln>
        </p:spPr>
      </p:pic>
      <p:pic>
        <p:nvPicPr>
          <p:cNvPr id="6" name="Picture 4"/>
          <p:cNvPicPr>
            <a:picLocks noChangeAspect="1"/>
          </p:cNvPicPr>
          <p:nvPr/>
        </p:nvPicPr>
        <p:blipFill>
          <a:blip r:embed="rId5" cstate="print"/>
          <a:srcRect/>
          <a:stretch>
            <a:fillRect/>
          </a:stretch>
        </p:blipFill>
        <p:spPr bwMode="auto">
          <a:xfrm>
            <a:off x="106363" y="6229350"/>
            <a:ext cx="1189037" cy="500063"/>
          </a:xfrm>
          <a:prstGeom prst="rect">
            <a:avLst/>
          </a:prstGeom>
          <a:noFill/>
          <a:ln w="9525">
            <a:noFill/>
            <a:miter lim="800000"/>
            <a:headEnd/>
            <a:tailEnd/>
          </a:ln>
        </p:spPr>
      </p:pic>
      <p:graphicFrame>
        <p:nvGraphicFramePr>
          <p:cNvPr id="7" name="Table 6"/>
          <p:cNvGraphicFramePr>
            <a:graphicFrameLocks noGrp="1"/>
          </p:cNvGraphicFramePr>
          <p:nvPr/>
        </p:nvGraphicFramePr>
        <p:xfrm>
          <a:off x="457200" y="4466552"/>
          <a:ext cx="8077200" cy="1378656"/>
        </p:xfrm>
        <a:graphic>
          <a:graphicData uri="http://schemas.openxmlformats.org/drawingml/2006/table">
            <a:tbl>
              <a:tblPr firstRow="1" bandRow="1">
                <a:tableStyleId>{5C22544A-7EE6-4342-B048-85BDC9FD1C3A}</a:tableStyleId>
              </a:tblPr>
              <a:tblGrid>
                <a:gridCol w="2692400"/>
                <a:gridCol w="2307771"/>
                <a:gridCol w="3077029"/>
              </a:tblGrid>
              <a:tr h="281376">
                <a:tc>
                  <a:txBody>
                    <a:bodyPr/>
                    <a:lstStyle/>
                    <a:p>
                      <a:pPr algn="ctr"/>
                      <a:r>
                        <a:rPr lang="en-US" sz="1200" dirty="0" smtClean="0">
                          <a:solidFill>
                            <a:schemeClr val="bg1"/>
                          </a:solidFill>
                        </a:rPr>
                        <a:t>Spindle Speed(RPM)</a:t>
                      </a:r>
                      <a:endParaRPr lang="en-US" sz="1200" dirty="0">
                        <a:solidFill>
                          <a:schemeClr val="bg1"/>
                        </a:solidFill>
                      </a:endParaRPr>
                    </a:p>
                  </a:txBody>
                  <a:tcP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cs typeface="Arial" charset="0"/>
                        </a:rPr>
                        <a:t>Average Latency (ms)</a:t>
                      </a:r>
                      <a:endParaRPr lang="en-US" sz="1200" dirty="0">
                        <a:solidFill>
                          <a:schemeClr val="bg1"/>
                        </a:solidFill>
                      </a:endParaRPr>
                    </a:p>
                  </a:txBody>
                  <a:tcP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cs typeface="Arial" charset="0"/>
                        </a:rPr>
                        <a:t>Typical Current Applications</a:t>
                      </a:r>
                      <a:endParaRPr lang="en-US" sz="1200" dirty="0">
                        <a:solidFill>
                          <a:schemeClr val="bg1"/>
                        </a:solidFill>
                      </a:endParaRPr>
                    </a:p>
                  </a:txBody>
                  <a:tcPr>
                    <a:solidFill>
                      <a:schemeClr val="accent3">
                        <a:lumMod val="75000"/>
                      </a:schemeClr>
                    </a:solidFill>
                  </a:tcPr>
                </a:tc>
              </a:tr>
              <a:tr h="190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cs typeface="Arial" charset="0"/>
                        </a:rPr>
                        <a:t>5,400</a:t>
                      </a:r>
                    </a:p>
                  </a:txBody>
                  <a:tcPr>
                    <a:solidFill>
                      <a:schemeClr val="accent3">
                        <a:lumMod val="50000"/>
                      </a:schemeClr>
                    </a:solidFill>
                  </a:tcPr>
                </a:tc>
                <a:tc>
                  <a:txBody>
                    <a:bodyPr/>
                    <a:lstStyle/>
                    <a:p>
                      <a:pPr algn="ctr"/>
                      <a:r>
                        <a:rPr lang="en-US" sz="1200" b="1" dirty="0" smtClean="0">
                          <a:solidFill>
                            <a:schemeClr val="tx1"/>
                          </a:solidFill>
                        </a:rPr>
                        <a:t>5.6</a:t>
                      </a:r>
                      <a:endParaRPr lang="en-US" sz="1200" b="1" dirty="0">
                        <a:solidFill>
                          <a:schemeClr val="tx1"/>
                        </a:solidFill>
                      </a:endParaRPr>
                    </a:p>
                  </a:txBody>
                  <a:tcP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cs typeface="Arial" charset="0"/>
                        </a:rPr>
                        <a:t>IDE Desktop/Laptop</a:t>
                      </a:r>
                    </a:p>
                  </a:txBody>
                  <a:tcPr>
                    <a:solidFill>
                      <a:schemeClr val="accent3">
                        <a:lumMod val="50000"/>
                      </a:schemeClr>
                    </a:solidFill>
                  </a:tcPr>
                </a:tc>
              </a:tr>
              <a:tr h="190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cs typeface="Arial" charset="0"/>
                        </a:rPr>
                        <a:t>7,200</a:t>
                      </a:r>
                    </a:p>
                  </a:txBody>
                  <a:tcPr>
                    <a:solidFill>
                      <a:schemeClr val="accent3">
                        <a:lumMod val="50000"/>
                      </a:schemeClr>
                    </a:solidFill>
                  </a:tcPr>
                </a:tc>
                <a:tc>
                  <a:txBody>
                    <a:bodyPr/>
                    <a:lstStyle/>
                    <a:p>
                      <a:pPr algn="ctr"/>
                      <a:r>
                        <a:rPr lang="en-US" sz="1200" b="1" dirty="0" smtClean="0">
                          <a:solidFill>
                            <a:schemeClr val="tx1"/>
                          </a:solidFill>
                        </a:rPr>
                        <a:t>4.2</a:t>
                      </a:r>
                      <a:endParaRPr lang="en-US" sz="1200" b="1" dirty="0">
                        <a:solidFill>
                          <a:schemeClr val="tx1"/>
                        </a:solidFill>
                      </a:endParaRPr>
                    </a:p>
                  </a:txBody>
                  <a:tcP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cs typeface="Arial" charset="0"/>
                        </a:rPr>
                        <a:t>Current Standard IDE/SATA </a:t>
                      </a:r>
                    </a:p>
                  </a:txBody>
                  <a:tcPr>
                    <a:solidFill>
                      <a:schemeClr val="accent3">
                        <a:lumMod val="50000"/>
                      </a:schemeClr>
                    </a:solidFill>
                  </a:tcPr>
                </a:tc>
              </a:tr>
              <a:tr h="190808">
                <a:tc>
                  <a:txBody>
                    <a:bodyPr/>
                    <a:lstStyle/>
                    <a:p>
                      <a:pPr algn="ctr"/>
                      <a:r>
                        <a:rPr lang="en-GB" sz="1200" b="1" dirty="0" smtClean="0">
                          <a:solidFill>
                            <a:schemeClr val="tx1"/>
                          </a:solidFill>
                          <a:cs typeface="Arial" charset="0"/>
                        </a:rPr>
                        <a:t>10,000</a:t>
                      </a:r>
                      <a:endParaRPr lang="en-US" sz="1200" b="1" dirty="0">
                        <a:solidFill>
                          <a:schemeClr val="tx1"/>
                        </a:solidFill>
                      </a:endParaRPr>
                    </a:p>
                  </a:txBody>
                  <a:tcPr>
                    <a:solidFill>
                      <a:schemeClr val="accent3">
                        <a:lumMod val="50000"/>
                      </a:schemeClr>
                    </a:solidFill>
                  </a:tcPr>
                </a:tc>
                <a:tc>
                  <a:txBody>
                    <a:bodyPr/>
                    <a:lstStyle/>
                    <a:p>
                      <a:pPr algn="ctr"/>
                      <a:r>
                        <a:rPr lang="en-US" sz="1200" b="1" dirty="0" smtClean="0">
                          <a:solidFill>
                            <a:schemeClr val="tx1"/>
                          </a:solidFill>
                        </a:rPr>
                        <a:t>3</a:t>
                      </a:r>
                      <a:endParaRPr lang="en-US" sz="1200" b="1" dirty="0">
                        <a:solidFill>
                          <a:schemeClr val="tx1"/>
                        </a:solidFill>
                      </a:endParaRPr>
                    </a:p>
                  </a:txBody>
                  <a:tcP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cs typeface="Arial" charset="0"/>
                        </a:rPr>
                        <a:t>High end SATA Standard SAS/SCSI</a:t>
                      </a:r>
                    </a:p>
                  </a:txBody>
                  <a:tcPr>
                    <a:solidFill>
                      <a:schemeClr val="accent3">
                        <a:lumMod val="50000"/>
                      </a:schemeClr>
                    </a:solidFill>
                  </a:tcPr>
                </a:tc>
              </a:tr>
              <a:tr h="190808">
                <a:tc>
                  <a:txBody>
                    <a:bodyPr/>
                    <a:lstStyle/>
                    <a:p>
                      <a:pPr algn="ctr"/>
                      <a:r>
                        <a:rPr lang="en-GB" sz="1200" b="1" dirty="0" smtClean="0">
                          <a:solidFill>
                            <a:schemeClr val="tx1"/>
                          </a:solidFill>
                          <a:cs typeface="Arial" charset="0"/>
                        </a:rPr>
                        <a:t>15,000</a:t>
                      </a:r>
                      <a:endParaRPr lang="en-US" sz="1200" b="1" dirty="0">
                        <a:solidFill>
                          <a:schemeClr val="tx1"/>
                        </a:solidFill>
                      </a:endParaRPr>
                    </a:p>
                  </a:txBody>
                  <a:tcPr>
                    <a:solidFill>
                      <a:schemeClr val="accent3">
                        <a:lumMod val="50000"/>
                      </a:schemeClr>
                    </a:solidFill>
                  </a:tcPr>
                </a:tc>
                <a:tc>
                  <a:txBody>
                    <a:bodyPr/>
                    <a:lstStyle/>
                    <a:p>
                      <a:pPr algn="ctr"/>
                      <a:r>
                        <a:rPr lang="en-US" sz="1200" b="1" dirty="0" smtClean="0">
                          <a:solidFill>
                            <a:schemeClr val="tx1"/>
                          </a:solidFill>
                        </a:rPr>
                        <a:t>2</a:t>
                      </a:r>
                      <a:endParaRPr lang="en-US" sz="1200" b="1" dirty="0">
                        <a:solidFill>
                          <a:schemeClr val="tx1"/>
                        </a:solidFill>
                      </a:endParaRPr>
                    </a:p>
                  </a:txBody>
                  <a:tcP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cs typeface="Arial" charset="0"/>
                        </a:rPr>
                        <a:t>Current Maximum SAS/SCSI</a:t>
                      </a:r>
                    </a:p>
                  </a:txBody>
                  <a:tcPr>
                    <a:solidFill>
                      <a:schemeClr val="accent3">
                        <a:lumMod val="50000"/>
                      </a:schemeClr>
                    </a:solid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idx="1"/>
          </p:nvPr>
        </p:nvSpPr>
        <p:spPr>
          <a:xfrm>
            <a:off x="457200" y="1143000"/>
            <a:ext cx="8229600" cy="4525963"/>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Maximum Random Seeks / sec</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bg1"/>
                </a:solidFill>
              </a:rPr>
              <a:t>1000 / (seek time[ms] + latency[ms])= </a:t>
            </a:r>
            <a:r>
              <a:rPr lang="en-US" dirty="0" err="1" smtClean="0">
                <a:solidFill>
                  <a:schemeClr val="bg1"/>
                </a:solidFill>
              </a:rPr>
              <a:t>IOps</a:t>
            </a:r>
            <a:r>
              <a:rPr lang="en-US" dirty="0" smtClean="0">
                <a:solidFill>
                  <a:schemeClr val="bg1"/>
                </a:solidFill>
              </a:rPr>
              <a:t> </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bg1"/>
                </a:solidFill>
              </a:rPr>
              <a:t>1000 / (2.9+2.0) = 204 Reads/Sec</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bg1"/>
                </a:solidFill>
              </a:rPr>
              <a:t>1000 /(3.3+2.0) = 188 Writes/Sec</a:t>
            </a:r>
            <a:endParaRPr lang="en-GB" dirty="0" smtClean="0">
              <a:solidFill>
                <a:schemeClr val="bg1"/>
              </a:solidFill>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Queuing effects latency!</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solidFill>
                <a:schemeClr val="bg1"/>
              </a:solidFill>
            </a:endParaRPr>
          </a:p>
        </p:txBody>
      </p:sp>
      <p:sp>
        <p:nvSpPr>
          <p:cNvPr id="27650" name="Rectangle 1"/>
          <p:cNvSpPr>
            <a:spLocks noGrp="1" noChangeArrowheads="1"/>
          </p:cNvSpPr>
          <p:nvPr>
            <p:ph type="title"/>
          </p:nvPr>
        </p:nvSpPr>
        <p:spPr>
          <a:xfrm>
            <a:off x="457200" y="274638"/>
            <a:ext cx="8229600" cy="715962"/>
          </a:xfrm>
        </p:spPr>
        <p:txBody>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solidFill>
                  <a:schemeClr val="bg1"/>
                </a:solidFill>
              </a:rPr>
              <a:t>Calculating Max Random Seeks/Sec</a:t>
            </a:r>
          </a:p>
        </p:txBody>
      </p:sp>
      <p:pic>
        <p:nvPicPr>
          <p:cNvPr id="27652" name="Picture 2"/>
          <p:cNvPicPr>
            <a:picLocks noChangeAspect="1" noChangeArrowheads="1"/>
          </p:cNvPicPr>
          <p:nvPr/>
        </p:nvPicPr>
        <p:blipFill>
          <a:blip r:embed="rId3" cstate="print"/>
          <a:srcRect/>
          <a:stretch>
            <a:fillRect/>
          </a:stretch>
        </p:blipFill>
        <p:spPr bwMode="auto">
          <a:xfrm>
            <a:off x="381000" y="3124200"/>
            <a:ext cx="8388350" cy="2590800"/>
          </a:xfrm>
          <a:prstGeom prst="rect">
            <a:avLst/>
          </a:prstGeom>
          <a:noFill/>
          <a:ln w="9525">
            <a:noFill/>
            <a:round/>
            <a:headEnd/>
            <a:tailEnd/>
          </a:ln>
        </p:spPr>
      </p:pic>
      <p:pic>
        <p:nvPicPr>
          <p:cNvPr id="5" name="Picture 4"/>
          <p:cNvPicPr>
            <a:picLocks noChangeAspect="1"/>
          </p:cNvPicPr>
          <p:nvPr/>
        </p:nvPicPr>
        <p:blipFill>
          <a:blip r:embed="rId4"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idx="1"/>
          </p:nvPr>
        </p:nvSpPr>
        <p:spPr>
          <a:xfrm>
            <a:off x="457200" y="1600200"/>
            <a:ext cx="8229600" cy="4525963"/>
          </a:xfrm>
        </p:spPr>
        <p:txBody>
          <a:bodyPr/>
          <a:lstStyle/>
          <a:p>
            <a:pPr eaLnBrk="1" hangingPunct="1">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Maximum Write Seeks per second = 188</a:t>
            </a:r>
          </a:p>
          <a:p>
            <a:pPr eaLnBrk="1" hangingPunct="1">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Knee of Curve at 80%</a:t>
            </a:r>
          </a:p>
          <a:p>
            <a:pPr eaLnBrk="1" hangingPunct="1">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Configure for 140 I/Os per second per disk for random I/O’s</a:t>
            </a:r>
          </a:p>
          <a:p>
            <a:pPr eaLnBrk="1" hangingPunct="1">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This is 75% of maximum capacity</a:t>
            </a:r>
          </a:p>
          <a:p>
            <a:pPr eaLnBrk="1" hangingPunct="1">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Keeps latency low!</a:t>
            </a:r>
          </a:p>
        </p:txBody>
      </p:sp>
      <p:sp>
        <p:nvSpPr>
          <p:cNvPr id="28674" name="Rectangle 1"/>
          <p:cNvSpPr>
            <a:spLocks noGrp="1" noChangeArrowheads="1"/>
          </p:cNvSpPr>
          <p:nvPr>
            <p:ph type="title"/>
          </p:nvPr>
        </p:nvSpPr>
        <p:spPr>
          <a:xfrm>
            <a:off x="457200" y="274638"/>
            <a:ext cx="8229600" cy="715962"/>
          </a:xfrm>
        </p:spPr>
        <p:txBody>
          <a:bodyPr>
            <a:normAutofit fontScale="90000"/>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solidFill>
                  <a:schemeClr val="bg1"/>
                </a:solidFill>
              </a:rPr>
              <a:t>Maximum Utilization for Best Performance</a:t>
            </a:r>
          </a:p>
        </p:txBody>
      </p:sp>
      <p:pic>
        <p:nvPicPr>
          <p:cNvPr id="4"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idx="1"/>
          </p:nvPr>
        </p:nvSpPr>
        <p:spPr>
          <a:xfrm>
            <a:off x="457200" y="1600200"/>
            <a:ext cx="8229600" cy="4525963"/>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Sequential I/O is much faster</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Seek time 5.5 ms →  0.7 ms</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Same calculation yields 370 I/Os per sec</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or 277 I/Os per sec @ 75%</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&gt; 300+ I/O’s per sec is common for sequential</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As I/Os increase so does Latency</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Sequential disk throughput can be close to SSD’s throughput.</a:t>
            </a:r>
          </a:p>
        </p:txBody>
      </p:sp>
      <p:sp>
        <p:nvSpPr>
          <p:cNvPr id="29698" name="Rectangle 1"/>
          <p:cNvSpPr>
            <a:spLocks noGrp="1" noChangeArrowheads="1"/>
          </p:cNvSpPr>
          <p:nvPr>
            <p:ph type="title"/>
          </p:nvPr>
        </p:nvSpPr>
        <p:spPr>
          <a:xfrm>
            <a:off x="457200" y="128588"/>
            <a:ext cx="8229600" cy="785812"/>
          </a:xfrm>
        </p:spPr>
        <p:txBody>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bg1"/>
                </a:solidFill>
              </a:rPr>
              <a:t>Sequential vs. Random I/Os</a:t>
            </a:r>
          </a:p>
        </p:txBody>
      </p:sp>
      <p:pic>
        <p:nvPicPr>
          <p:cNvPr id="4"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8013" cy="4448175"/>
          </a:xfrm>
        </p:spPr>
        <p:txBody>
          <a:bodyPr>
            <a:normAutofit fontScale="92500" lnSpcReduction="10000"/>
          </a:bodyPr>
          <a:lstStyle/>
          <a:p>
            <a:pPr marL="274320" indent="-274320" eaLnBrk="1" fontAlgn="auto" hangingPunct="1">
              <a:spcAft>
                <a:spcPts val="0"/>
              </a:spcAft>
              <a:buFont typeface="Wingdings 2"/>
              <a:buChar char=""/>
              <a:defRPr/>
            </a:pPr>
            <a:r>
              <a:rPr lang="en-US" sz="2400" dirty="0" smtClean="0">
                <a:solidFill>
                  <a:schemeClr val="bg1"/>
                </a:solidFill>
              </a:rPr>
              <a:t>No moving parts, IO’s measured in Microseconds!</a:t>
            </a:r>
          </a:p>
          <a:p>
            <a:pPr marL="548640" lvl="1" indent="-274320" eaLnBrk="1" fontAlgn="auto" hangingPunct="1">
              <a:spcAft>
                <a:spcPts val="0"/>
              </a:spcAft>
              <a:buFont typeface="Wingdings"/>
              <a:buChar char=""/>
              <a:defRPr/>
            </a:pPr>
            <a:r>
              <a:rPr lang="en-US" sz="2000" dirty="0" smtClean="0">
                <a:solidFill>
                  <a:schemeClr val="bg1"/>
                </a:solidFill>
              </a:rPr>
              <a:t>So, random IO is 200x or better than HDD</a:t>
            </a:r>
          </a:p>
          <a:p>
            <a:pPr marL="274320" indent="-274320" eaLnBrk="1" fontAlgn="auto" hangingPunct="1">
              <a:spcAft>
                <a:spcPts val="0"/>
              </a:spcAft>
              <a:buFont typeface="Wingdings 2"/>
              <a:buChar char=""/>
              <a:defRPr/>
            </a:pPr>
            <a:r>
              <a:rPr lang="en-US" sz="2400" dirty="0" smtClean="0">
                <a:solidFill>
                  <a:schemeClr val="bg1"/>
                </a:solidFill>
              </a:rPr>
              <a:t>Reads faster than writes, generally</a:t>
            </a:r>
          </a:p>
          <a:p>
            <a:pPr marL="548640" lvl="1" indent="-274320" eaLnBrk="1" fontAlgn="auto" hangingPunct="1">
              <a:spcAft>
                <a:spcPts val="0"/>
              </a:spcAft>
              <a:buFont typeface="Wingdings"/>
              <a:buChar char=""/>
              <a:defRPr/>
            </a:pPr>
            <a:r>
              <a:rPr lang="en-US" sz="2000" dirty="0" smtClean="0">
                <a:solidFill>
                  <a:schemeClr val="bg1"/>
                </a:solidFill>
              </a:rPr>
              <a:t>As much as 4 to 1 depending on the manufacturer</a:t>
            </a:r>
          </a:p>
          <a:p>
            <a:pPr marL="274320" indent="-274320" eaLnBrk="1" fontAlgn="auto" hangingPunct="1">
              <a:spcAft>
                <a:spcPts val="0"/>
              </a:spcAft>
              <a:buFont typeface="Wingdings 2"/>
              <a:buChar char=""/>
              <a:defRPr/>
            </a:pPr>
            <a:r>
              <a:rPr lang="en-US" sz="2400" dirty="0" smtClean="0">
                <a:solidFill>
                  <a:schemeClr val="bg1"/>
                </a:solidFill>
              </a:rPr>
              <a:t>Wear differently than HDD</a:t>
            </a:r>
          </a:p>
          <a:p>
            <a:pPr marL="548640" lvl="1" indent="-274320" eaLnBrk="1" fontAlgn="auto" hangingPunct="1">
              <a:spcAft>
                <a:spcPts val="0"/>
              </a:spcAft>
              <a:buFont typeface="Wingdings"/>
              <a:buChar char=""/>
              <a:defRPr/>
            </a:pPr>
            <a:r>
              <a:rPr lang="en-US" sz="2000" dirty="0" smtClean="0">
                <a:solidFill>
                  <a:schemeClr val="bg1"/>
                </a:solidFill>
              </a:rPr>
              <a:t>Can loose capacity over time</a:t>
            </a:r>
          </a:p>
          <a:p>
            <a:pPr marL="548640" lvl="1" indent="-274320" eaLnBrk="1" fontAlgn="auto" hangingPunct="1">
              <a:spcAft>
                <a:spcPts val="0"/>
              </a:spcAft>
              <a:buFont typeface="Wingdings"/>
              <a:buChar char=""/>
              <a:defRPr/>
            </a:pPr>
            <a:r>
              <a:rPr lang="en-US" sz="2000" dirty="0" smtClean="0">
                <a:solidFill>
                  <a:schemeClr val="bg1"/>
                </a:solidFill>
              </a:rPr>
              <a:t>Can slow down due to wear leveling</a:t>
            </a:r>
          </a:p>
          <a:p>
            <a:pPr marL="548640" lvl="1" indent="-274320" eaLnBrk="1" fontAlgn="auto" hangingPunct="1">
              <a:spcAft>
                <a:spcPts val="0"/>
              </a:spcAft>
              <a:buFont typeface="Wingdings"/>
              <a:buChar char=""/>
              <a:defRPr/>
            </a:pPr>
            <a:r>
              <a:rPr lang="en-US" sz="2000" dirty="0" smtClean="0">
                <a:solidFill>
                  <a:schemeClr val="bg1"/>
                </a:solidFill>
              </a:rPr>
              <a:t>Several layers of error correction</a:t>
            </a:r>
          </a:p>
          <a:p>
            <a:pPr marL="274320" indent="-274320" eaLnBrk="1" fontAlgn="auto" hangingPunct="1">
              <a:spcAft>
                <a:spcPts val="0"/>
              </a:spcAft>
              <a:buFont typeface="Wingdings 2"/>
              <a:buChar char=""/>
              <a:defRPr/>
            </a:pPr>
            <a:r>
              <a:rPr lang="en-US" sz="2800" dirty="0" smtClean="0">
                <a:solidFill>
                  <a:schemeClr val="bg1"/>
                </a:solidFill>
              </a:rPr>
              <a:t>Expensive</a:t>
            </a:r>
          </a:p>
          <a:p>
            <a:pPr marL="548640" lvl="1" indent="-274320" eaLnBrk="1" fontAlgn="auto" hangingPunct="1">
              <a:spcAft>
                <a:spcPts val="0"/>
              </a:spcAft>
              <a:buFont typeface="Wingdings"/>
              <a:buChar char=""/>
              <a:defRPr/>
            </a:pPr>
            <a:r>
              <a:rPr lang="en-US" sz="2400" dirty="0" smtClean="0">
                <a:solidFill>
                  <a:schemeClr val="bg1"/>
                </a:solidFill>
              </a:rPr>
              <a:t>SAS 15k drive $2.00/GB</a:t>
            </a:r>
          </a:p>
          <a:p>
            <a:pPr marL="548640" lvl="1" indent="-274320" eaLnBrk="1" fontAlgn="auto" hangingPunct="1">
              <a:spcAft>
                <a:spcPts val="0"/>
              </a:spcAft>
              <a:buFont typeface="Wingdings"/>
              <a:buChar char=""/>
              <a:defRPr/>
            </a:pPr>
            <a:r>
              <a:rPr lang="en-US" sz="2400" dirty="0" smtClean="0">
                <a:solidFill>
                  <a:schemeClr val="bg1"/>
                </a:solidFill>
              </a:rPr>
              <a:t>SSD $8.00/GB</a:t>
            </a:r>
          </a:p>
          <a:p>
            <a:pPr marL="274320" indent="-274320" eaLnBrk="1" fontAlgn="auto" hangingPunct="1">
              <a:spcAft>
                <a:spcPts val="0"/>
              </a:spcAft>
              <a:buFont typeface="Wingdings 2"/>
              <a:buChar char=""/>
              <a:defRPr/>
            </a:pPr>
            <a:r>
              <a:rPr lang="en-US" dirty="0" smtClean="0">
                <a:solidFill>
                  <a:schemeClr val="bg1"/>
                </a:solidFill>
              </a:rPr>
              <a:t>Doesn’t have to be a HDD form factor!</a:t>
            </a:r>
          </a:p>
          <a:p>
            <a:pPr marL="548640" lvl="1" indent="-274320" eaLnBrk="1" fontAlgn="auto" hangingPunct="1">
              <a:spcAft>
                <a:spcPts val="0"/>
              </a:spcAft>
              <a:buFont typeface="Wingdings" charset="2"/>
              <a:buChar char=""/>
              <a:defRPr/>
            </a:pPr>
            <a:endParaRPr lang="en-US" dirty="0" smtClean="0">
              <a:solidFill>
                <a:schemeClr val="bg1"/>
              </a:solidFill>
            </a:endParaRPr>
          </a:p>
        </p:txBody>
      </p:sp>
      <p:sp>
        <p:nvSpPr>
          <p:cNvPr id="30722" name="Title 1"/>
          <p:cNvSpPr>
            <a:spLocks noGrp="1"/>
          </p:cNvSpPr>
          <p:nvPr>
            <p:ph type="title"/>
          </p:nvPr>
        </p:nvSpPr>
        <p:spPr>
          <a:xfrm>
            <a:off x="457200" y="128588"/>
            <a:ext cx="8228013" cy="785812"/>
          </a:xfrm>
        </p:spPr>
        <p:txBody>
          <a:bodyPr/>
          <a:lstStyle/>
          <a:p>
            <a:pPr eaLnBrk="1" hangingPunct="1">
              <a:buFont typeface="Garamond" pitchFamily="18" charset="0"/>
              <a:buNone/>
            </a:pPr>
            <a:r>
              <a:rPr lang="en-US" dirty="0" smtClean="0">
                <a:solidFill>
                  <a:schemeClr val="bg1"/>
                </a:solidFill>
              </a:rPr>
              <a:t>Solid State Disks</a:t>
            </a:r>
          </a:p>
        </p:txBody>
      </p:sp>
      <p:pic>
        <p:nvPicPr>
          <p:cNvPr id="4" name="Picture 4"/>
          <p:cNvPicPr>
            <a:picLocks noChangeAspect="1"/>
          </p:cNvPicPr>
          <p:nvPr/>
        </p:nvPicPr>
        <p:blipFill>
          <a:blip r:embed="rId2"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16" y="1676400"/>
          <a:ext cx="8304198" cy="1485900"/>
        </p:xfrm>
        <a:graphic>
          <a:graphicData uri="http://schemas.openxmlformats.org/drawingml/2006/table">
            <a:tbl>
              <a:tblPr/>
              <a:tblGrid>
                <a:gridCol w="2076450"/>
                <a:gridCol w="2074848"/>
                <a:gridCol w="2076450"/>
                <a:gridCol w="20764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DejaVu Sans" charset="0"/>
                          <a:cs typeface="DejaVu Sans" charset="0"/>
                        </a:rPr>
                        <a:t>Performance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DejaVu Sans" charset="0"/>
                          <a:cs typeface="DejaVu Sans" charset="0"/>
                        </a:rPr>
                        <a:t>HDD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DejaVu Sans" charset="0"/>
                          <a:cs typeface="DejaVu Sans" charset="0"/>
                        </a:rPr>
                        <a:t>SSD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aramond" pitchFamily="18" charset="0"/>
                          <a:ea typeface="DejaVu Sans" charset="0"/>
                          <a:cs typeface="DejaVu Sans" charset="0"/>
                        </a:rPr>
                        <a:t>Improvement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ea typeface="DejaVu Sans" charset="0"/>
                          <a:cs typeface="DejaVu Sans" charset="0"/>
                        </a:rPr>
                        <a:t>Seek Times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ea typeface="DejaVu Sans" charset="0"/>
                          <a:cs typeface="DejaVu Sans" charset="0"/>
                        </a:rPr>
                        <a:t>3.3ms/seek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ea typeface="DejaVu Sans" charset="0"/>
                          <a:cs typeface="DejaVu Sans" charset="0"/>
                        </a:rPr>
                        <a:t>85μs/seek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ea typeface="DejaVu Sans" charset="0"/>
                          <a:cs typeface="DejaVu Sans" charset="0"/>
                        </a:rPr>
                        <a:t>388x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aramond" pitchFamily="18" charset="0"/>
                          <a:ea typeface="DejaVu Sans" charset="0"/>
                          <a:cs typeface="DejaVu Sans" charset="0"/>
                        </a:rPr>
                        <a:t>I/O/Sec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ea typeface="DejaVu Sans" charset="0"/>
                          <a:cs typeface="DejaVu Sans" charset="0"/>
                        </a:rPr>
                        <a:t>303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ea typeface="DejaVu Sans" charset="0"/>
                          <a:cs typeface="DejaVu Sans" charset="0"/>
                        </a:rPr>
                        <a:t>35000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ea typeface="DejaVu Sans" charset="0"/>
                          <a:cs typeface="DejaVu Sans" charset="0"/>
                        </a:rPr>
                        <a:t>115x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aramond" pitchFamily="18" charset="0"/>
                          <a:ea typeface="DejaVu Sans" charset="0"/>
                          <a:cs typeface="DejaVu Sans" charset="0"/>
                        </a:rPr>
                        <a:t>MB/Sec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aramond" pitchFamily="18" charset="0"/>
                          <a:ea typeface="DejaVu Sans" charset="0"/>
                          <a:cs typeface="DejaVu Sans"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aramond" pitchFamily="18" charset="0"/>
                          <a:ea typeface="DejaVu Sans" charset="0"/>
                          <a:cs typeface="DejaVu Sans" charset="0"/>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ea typeface="DejaVu Sans" charset="0"/>
                          <a:cs typeface="DejaVu Sans" charset="0"/>
                        </a:rPr>
                        <a:t>2.5x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r>
            </a:tbl>
          </a:graphicData>
        </a:graphic>
      </p:graphicFrame>
      <p:sp>
        <p:nvSpPr>
          <p:cNvPr id="31746" name="Title 1"/>
          <p:cNvSpPr>
            <a:spLocks noGrp="1"/>
          </p:cNvSpPr>
          <p:nvPr>
            <p:ph type="title"/>
          </p:nvPr>
        </p:nvSpPr>
        <p:spPr>
          <a:xfrm>
            <a:off x="301625" y="228600"/>
            <a:ext cx="8534400" cy="685800"/>
          </a:xfrm>
        </p:spPr>
        <p:txBody>
          <a:bodyPr>
            <a:normAutofit fontScale="90000"/>
          </a:bodyPr>
          <a:lstStyle/>
          <a:p>
            <a:pPr eaLnBrk="1" hangingPunct="1">
              <a:buFont typeface="Garamond" pitchFamily="18" charset="0"/>
              <a:buNone/>
            </a:pPr>
            <a:r>
              <a:rPr lang="en-US" dirty="0" smtClean="0">
                <a:solidFill>
                  <a:schemeClr val="bg1"/>
                </a:solidFill>
              </a:rPr>
              <a:t>Solid State Disks</a:t>
            </a:r>
          </a:p>
        </p:txBody>
      </p:sp>
      <p:sp>
        <p:nvSpPr>
          <p:cNvPr id="31774" name="TextBox 4"/>
          <p:cNvSpPr txBox="1">
            <a:spLocks noChangeArrowheads="1"/>
          </p:cNvSpPr>
          <p:nvPr/>
        </p:nvSpPr>
        <p:spPr bwMode="auto">
          <a:xfrm>
            <a:off x="304800" y="1219200"/>
            <a:ext cx="8382000" cy="476412"/>
          </a:xfrm>
          <a:prstGeom prst="rect">
            <a:avLst/>
          </a:prstGeom>
          <a:noFill/>
          <a:ln w="9525">
            <a:noFill/>
            <a:miter lim="800000"/>
            <a:headEnd/>
            <a:tailEnd/>
          </a:ln>
        </p:spPr>
        <p:txBody>
          <a:bodyPr wrap="square">
            <a:spAutoFit/>
          </a:bodyPr>
          <a:lstStyle/>
          <a:p>
            <a:pPr algn="ctr"/>
            <a:r>
              <a:rPr lang="en-US" sz="2400" dirty="0"/>
              <a:t>How Does A Hard Drive Stack Up to a Solid State Disk?</a:t>
            </a:r>
          </a:p>
        </p:txBody>
      </p:sp>
      <p:sp>
        <p:nvSpPr>
          <p:cNvPr id="6" name="Content Placeholder 2"/>
          <p:cNvSpPr txBox="1">
            <a:spLocks/>
          </p:cNvSpPr>
          <p:nvPr/>
        </p:nvSpPr>
        <p:spPr>
          <a:xfrm>
            <a:off x="304800" y="3352800"/>
            <a:ext cx="8305800" cy="2289175"/>
          </a:xfrm>
          <a:prstGeom prst="rect">
            <a:avLst/>
          </a:prstGeom>
        </p:spPr>
        <p:txBody>
          <a:bodyPr>
            <a:normAutofit/>
          </a:bodyPr>
          <a:lstStyle/>
          <a:p>
            <a:pPr marL="274320" indent="-274320" defTabSz="914400" eaLnBrk="1" fontAlgn="auto" hangingPunct="1">
              <a:lnSpc>
                <a:spcPct val="100000"/>
              </a:lnSpc>
              <a:spcBef>
                <a:spcPct val="20000"/>
              </a:spcBef>
              <a:spcAft>
                <a:spcPts val="0"/>
              </a:spcAft>
              <a:buClr>
                <a:schemeClr val="accent1"/>
              </a:buClr>
              <a:buSzPct val="85000"/>
              <a:buFont typeface="Wingdings 2"/>
              <a:buChar char=""/>
              <a:defRPr/>
            </a:pPr>
            <a:r>
              <a:rPr lang="en-US" sz="2400" dirty="0">
                <a:latin typeface="+mn-lt"/>
              </a:rPr>
              <a:t>Not all SSD’s are created equal</a:t>
            </a:r>
          </a:p>
          <a:p>
            <a:pPr marL="548640" lvl="1" indent="-274320" defTabSz="914400" eaLnBrk="1" fontAlgn="auto" hangingPunct="1">
              <a:lnSpc>
                <a:spcPct val="100000"/>
              </a:lnSpc>
              <a:spcBef>
                <a:spcPct val="20000"/>
              </a:spcBef>
              <a:spcAft>
                <a:spcPts val="0"/>
              </a:spcAft>
              <a:buClr>
                <a:schemeClr val="accent2"/>
              </a:buClr>
              <a:buSzPct val="70000"/>
              <a:buFont typeface="Wingdings"/>
              <a:buChar char=""/>
              <a:defRPr/>
            </a:pPr>
            <a:r>
              <a:rPr lang="en-US" sz="2000" dirty="0">
                <a:latin typeface="+mn-lt"/>
              </a:rPr>
              <a:t>Intel x25-M priced at 750.00 for 160GB in a 2.5” SATA 3.0 form factor and the Fusion-</a:t>
            </a:r>
            <a:r>
              <a:rPr lang="en-US" sz="2000" dirty="0" err="1" smtClean="0">
                <a:latin typeface="+mn-lt"/>
              </a:rPr>
              <a:t>io</a:t>
            </a:r>
            <a:r>
              <a:rPr lang="en-US" sz="2000" dirty="0" smtClean="0">
                <a:latin typeface="+mn-lt"/>
              </a:rPr>
              <a:t> </a:t>
            </a:r>
            <a:r>
              <a:rPr lang="en-US" sz="2000" dirty="0" err="1" smtClean="0">
                <a:latin typeface="+mn-lt"/>
              </a:rPr>
              <a:t>i</a:t>
            </a:r>
            <a:r>
              <a:rPr lang="en-US" sz="2000" dirty="0" err="1" smtClean="0">
                <a:latin typeface="+mn-lt"/>
              </a:rPr>
              <a:t>oDrive</a:t>
            </a:r>
            <a:r>
              <a:rPr lang="en-US" sz="2000" dirty="0" smtClean="0">
                <a:latin typeface="+mn-lt"/>
              </a:rPr>
              <a:t> </a:t>
            </a:r>
            <a:r>
              <a:rPr lang="en-US" sz="2000" dirty="0">
                <a:latin typeface="+mn-lt"/>
              </a:rPr>
              <a:t>Duo 640GB model priced at 15000.00 in a PCIe 8x single card.</a:t>
            </a:r>
          </a:p>
          <a:p>
            <a:pPr marL="548640" lvl="1" indent="-274320" defTabSz="914400" eaLnBrk="1" fontAlgn="auto" hangingPunct="1">
              <a:lnSpc>
                <a:spcPct val="100000"/>
              </a:lnSpc>
              <a:spcBef>
                <a:spcPct val="20000"/>
              </a:spcBef>
              <a:spcAft>
                <a:spcPts val="0"/>
              </a:spcAft>
              <a:buClr>
                <a:schemeClr val="accent2"/>
              </a:buClr>
              <a:buSzPct val="70000"/>
              <a:buFont typeface="Wingdings"/>
              <a:buChar char=""/>
              <a:defRPr/>
            </a:pPr>
            <a:r>
              <a:rPr lang="en-US" sz="2000" dirty="0">
                <a:latin typeface="+mn-lt"/>
              </a:rPr>
              <a:t>why not SLC? Budget wise this is squarely in the realm of possibility.</a:t>
            </a:r>
          </a:p>
        </p:txBody>
      </p:sp>
      <p:pic>
        <p:nvPicPr>
          <p:cNvPr id="7" name="Picture 4"/>
          <p:cNvPicPr>
            <a:picLocks noChangeAspect="1"/>
          </p:cNvPicPr>
          <p:nvPr/>
        </p:nvPicPr>
        <p:blipFill>
          <a:blip r:embed="rId2"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buFont typeface="Garamond" pitchFamily="18" charset="0"/>
              <a:buNone/>
            </a:pPr>
            <a:r>
              <a:rPr lang="en-US" dirty="0" smtClean="0">
                <a:solidFill>
                  <a:schemeClr val="bg1"/>
                </a:solidFill>
              </a:rPr>
              <a:t>Solid State Disk</a:t>
            </a:r>
          </a:p>
        </p:txBody>
      </p:sp>
      <p:graphicFrame>
        <p:nvGraphicFramePr>
          <p:cNvPr id="4" name="Table 3"/>
          <p:cNvGraphicFramePr>
            <a:graphicFrameLocks noGrp="1"/>
          </p:cNvGraphicFramePr>
          <p:nvPr/>
        </p:nvGraphicFramePr>
        <p:xfrm>
          <a:off x="304800" y="2057400"/>
          <a:ext cx="8567738" cy="1981201"/>
        </p:xfrm>
        <a:graphic>
          <a:graphicData uri="http://schemas.openxmlformats.org/drawingml/2006/table">
            <a:tbl>
              <a:tblPr/>
              <a:tblGrid>
                <a:gridCol w="822865"/>
                <a:gridCol w="373755"/>
                <a:gridCol w="749018"/>
                <a:gridCol w="825879"/>
                <a:gridCol w="697777"/>
                <a:gridCol w="715862"/>
                <a:gridCol w="602831"/>
                <a:gridCol w="747511"/>
                <a:gridCol w="598309"/>
                <a:gridCol w="657086"/>
                <a:gridCol w="837935"/>
                <a:gridCol w="938910"/>
              </a:tblGrid>
              <a:tr h="60199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Drive</a:t>
                      </a:r>
                      <a:endPar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GB</a:t>
                      </a:r>
                      <a:endPar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rPr>
                        <a:t>Write MB/Sec</a:t>
                      </a: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rPr>
                        <a:t>Read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rPr>
                        <a:t>MB /sec</a:t>
                      </a: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Reads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/sec</a:t>
                      </a:r>
                      <a:endPar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Writes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/Sec</a:t>
                      </a:r>
                      <a:endPar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Garamond" pitchFamily="18" charset="0"/>
                          <a:ea typeface="Calibri" pitchFamily="34" charset="0"/>
                          <a:cs typeface="Times New Roman" pitchFamily="18" charset="0"/>
                        </a:rPr>
                        <a:t>seek</a:t>
                      </a: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WL/D </a:t>
                      </a:r>
                      <a:br>
                        <a:rPr kumimoji="0" lang="en-US" sz="1600" b="0" i="0" u="none" strike="noStrike" cap="none" normalizeH="0" baseline="0" dirty="0" smtClean="0">
                          <a:ln>
                            <a:noFill/>
                          </a:ln>
                          <a:solidFill>
                            <a:schemeClr val="bg1"/>
                          </a:solidFill>
                          <a:effectLst/>
                          <a:latin typeface="Garamond" pitchFamily="18" charset="0"/>
                          <a:cs typeface="Times New Roman" pitchFamily="18" charset="0"/>
                        </a:rPr>
                      </a:br>
                      <a:endPar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 $</a:t>
                      </a:r>
                      <a:endPar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$/GB</a:t>
                      </a:r>
                      <a:endPar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 $/Read</a:t>
                      </a:r>
                      <a:endPar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aramond" pitchFamily="18" charset="0"/>
                          <a:cs typeface="Times New Roman" pitchFamily="18" charset="0"/>
                        </a:rPr>
                        <a:t>$/Write</a:t>
                      </a:r>
                      <a:endParaRPr kumimoji="0" lang="en-US" sz="1600" b="0" i="0" u="none" strike="noStrike" cap="none" normalizeH="0" baseline="0" dirty="0" smtClean="0">
                        <a:ln>
                          <a:noFill/>
                        </a:ln>
                        <a:solidFill>
                          <a:schemeClr val="bg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r>
              <a:tr h="6583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Garamond" pitchFamily="18" charset="0"/>
                          <a:cs typeface="Times New Roman" pitchFamily="18" charset="0"/>
                        </a:rPr>
                        <a:t>IoDrive</a:t>
                      </a: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 Duo</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640</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1GB</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1.4GB</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127K</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181K</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80μs</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5TB </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$15k</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$25.39</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$0.11</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$0.08</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r>
              <a:tr h="36044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X25-M</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160</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70MB</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250MB</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35k</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3.3k</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85μs</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100GB </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$750</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$4.60</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$0.02</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cs typeface="Times New Roman" pitchFamily="18" charset="0"/>
                        </a:rPr>
                        <a:t>$0.22</a:t>
                      </a:r>
                      <a:endPar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r>
              <a:tr h="36044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aramond" pitchFamily="18" charset="0"/>
                          <a:ea typeface="Calibri" pitchFamily="34" charset="0"/>
                          <a:cs typeface="Times New Roman" pitchFamily="18" charset="0"/>
                        </a:rPr>
                        <a:t>Imp.</a:t>
                      </a: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-4x</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-14x</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-5x</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-4x</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-55x</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-10x</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-20x</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-5x</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-5x</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3x</a:t>
                      </a:r>
                      <a:endParaRPr kumimoji="0" lang="en-US"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txBody>
                  <a:tcPr marL="13238" marR="13238" marT="13238" marB="132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r>
            </a:tbl>
          </a:graphicData>
        </a:graphic>
      </p:graphicFrame>
      <p:sp>
        <p:nvSpPr>
          <p:cNvPr id="32838" name="TextBox 4"/>
          <p:cNvSpPr txBox="1">
            <a:spLocks noChangeArrowheads="1"/>
          </p:cNvSpPr>
          <p:nvPr/>
        </p:nvSpPr>
        <p:spPr bwMode="auto">
          <a:xfrm>
            <a:off x="1676400" y="1295400"/>
            <a:ext cx="5715000" cy="360363"/>
          </a:xfrm>
          <a:prstGeom prst="rect">
            <a:avLst/>
          </a:prstGeom>
          <a:noFill/>
          <a:ln w="9525">
            <a:noFill/>
            <a:miter lim="800000"/>
            <a:headEnd/>
            <a:tailEnd/>
          </a:ln>
        </p:spPr>
        <p:txBody>
          <a:bodyPr>
            <a:spAutoFit/>
          </a:bodyPr>
          <a:lstStyle/>
          <a:p>
            <a:pPr algn="ctr"/>
            <a:r>
              <a:rPr lang="en-US" dirty="0"/>
              <a:t>Mainstream SSD Compared to PCIe Drive</a:t>
            </a:r>
          </a:p>
        </p:txBody>
      </p:sp>
      <p:pic>
        <p:nvPicPr>
          <p:cNvPr id="5" name="Picture 4"/>
          <p:cNvPicPr>
            <a:picLocks noChangeAspect="1"/>
          </p:cNvPicPr>
          <p:nvPr/>
        </p:nvPicPr>
        <p:blipFill>
          <a:blip r:embed="rId2"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idx="1"/>
          </p:nvPr>
        </p:nvSpPr>
        <p:spPr>
          <a:xfrm>
            <a:off x="381000" y="2667000"/>
            <a:ext cx="5105400" cy="2362200"/>
          </a:xfrm>
        </p:spPr>
        <p:txBody>
          <a:bodyPr/>
          <a:lstStyle/>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Requires two or more disks.</a:t>
            </a:r>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No lost drive space due to striping.</a:t>
            </a:r>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Fastest read and write performance.</a:t>
            </a:r>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Offers no data protection.</a:t>
            </a:r>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The more disks, the more risk.</a:t>
            </a: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smtClean="0">
              <a:solidFill>
                <a:schemeClr val="bg1"/>
              </a:solidFill>
            </a:endParaRP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smtClean="0">
              <a:solidFill>
                <a:schemeClr val="bg1"/>
              </a:solidFill>
            </a:endParaRPr>
          </a:p>
        </p:txBody>
      </p:sp>
      <p:sp>
        <p:nvSpPr>
          <p:cNvPr id="33794" name="Rectangle 1"/>
          <p:cNvSpPr>
            <a:spLocks noGrp="1" noChangeArrowheads="1"/>
          </p:cNvSpPr>
          <p:nvPr>
            <p:ph type="title"/>
          </p:nvPr>
        </p:nvSpPr>
        <p:spPr>
          <a:xfrm>
            <a:off x="457200" y="274638"/>
            <a:ext cx="8229600" cy="639762"/>
          </a:xfrm>
        </p:spPr>
        <p:txBody>
          <a:bodyPr>
            <a:normAutofit fontScale="90000"/>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bg1"/>
                </a:solidFill>
              </a:rPr>
              <a:t>RAID 0 - a.k.a. Striping</a:t>
            </a:r>
          </a:p>
        </p:txBody>
      </p:sp>
      <p:pic>
        <p:nvPicPr>
          <p:cNvPr id="33796" name="Picture 6" descr="325px-RAID_0.svg.png"/>
          <p:cNvPicPr>
            <a:picLocks noChangeAspect="1"/>
          </p:cNvPicPr>
          <p:nvPr/>
        </p:nvPicPr>
        <p:blipFill>
          <a:blip r:embed="rId3" cstate="print"/>
          <a:srcRect/>
          <a:stretch>
            <a:fillRect/>
          </a:stretch>
        </p:blipFill>
        <p:spPr bwMode="auto">
          <a:xfrm>
            <a:off x="5791200" y="1447800"/>
            <a:ext cx="3095625" cy="47625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1"/>
          </p:nvPr>
        </p:nvSpPr>
        <p:spPr>
          <a:xfrm>
            <a:off x="3276600" y="1371600"/>
            <a:ext cx="2667000" cy="4495800"/>
          </a:xfrm>
        </p:spPr>
        <p:txBody>
          <a:bodyPr/>
          <a:lstStyle/>
          <a:p>
            <a:pPr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Redundant Array of Inexpensive Disks</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RAID 0</a:t>
            </a:r>
          </a:p>
          <a:p>
            <a:pPr lvl="2"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600" dirty="0" smtClean="0">
                <a:solidFill>
                  <a:schemeClr val="bg1"/>
                </a:solidFill>
                <a:latin typeface="Arial" charset="0"/>
              </a:rPr>
              <a:t>No Protection!</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RAID 1</a:t>
            </a:r>
          </a:p>
          <a:p>
            <a:pPr lvl="2"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600" dirty="0" smtClean="0">
                <a:solidFill>
                  <a:schemeClr val="bg1"/>
                </a:solidFill>
                <a:latin typeface="Arial" charset="0"/>
              </a:rPr>
              <a:t>Limited Space</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RAID 0+1</a:t>
            </a:r>
          </a:p>
          <a:p>
            <a:pPr lvl="2"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600" dirty="0" smtClean="0">
                <a:solidFill>
                  <a:schemeClr val="bg1"/>
                </a:solidFill>
                <a:latin typeface="Arial" charset="0"/>
              </a:rPr>
              <a:t>Limited Protection</a:t>
            </a:r>
          </a:p>
          <a:p>
            <a:pPr lvl="2"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600" dirty="0" smtClean="0">
                <a:solidFill>
                  <a:schemeClr val="bg1"/>
                </a:solidFill>
                <a:latin typeface="Arial" charset="0"/>
              </a:rPr>
              <a:t>Speed	</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RAID 10</a:t>
            </a:r>
          </a:p>
          <a:p>
            <a:pPr lvl="2"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600" dirty="0" smtClean="0">
                <a:solidFill>
                  <a:schemeClr val="bg1"/>
                </a:solidFill>
                <a:latin typeface="Arial" charset="0"/>
              </a:rPr>
              <a:t>Best Protection</a:t>
            </a:r>
          </a:p>
          <a:p>
            <a:pPr lvl="2"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600" dirty="0" smtClean="0">
                <a:solidFill>
                  <a:schemeClr val="bg1"/>
                </a:solidFill>
                <a:latin typeface="Arial" charset="0"/>
              </a:rPr>
              <a:t>Best Speed</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RAID 5</a:t>
            </a:r>
          </a:p>
          <a:p>
            <a:pPr lvl="2"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600" dirty="0" smtClean="0">
                <a:solidFill>
                  <a:schemeClr val="bg1"/>
                </a:solidFill>
                <a:latin typeface="Arial" charset="0"/>
              </a:rPr>
              <a:t>Limited Protection</a:t>
            </a:r>
          </a:p>
          <a:p>
            <a:pPr lvl="2"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600" dirty="0" smtClean="0">
                <a:solidFill>
                  <a:schemeClr val="bg1"/>
                </a:solidFill>
                <a:latin typeface="Arial" charset="0"/>
              </a:rPr>
              <a:t>Most Capacity</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RAID 6</a:t>
            </a:r>
          </a:p>
          <a:p>
            <a:pPr lvl="2"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600" dirty="0" smtClean="0">
                <a:solidFill>
                  <a:schemeClr val="bg1"/>
                </a:solidFill>
                <a:latin typeface="Arial" charset="0"/>
              </a:rPr>
              <a:t>Better Protection</a:t>
            </a:r>
          </a:p>
          <a:p>
            <a:pPr lvl="2"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600" dirty="0" smtClean="0">
                <a:solidFill>
                  <a:schemeClr val="bg1"/>
                </a:solidFill>
                <a:latin typeface="Arial" charset="0"/>
              </a:rPr>
              <a:t>Slow</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Space or Performance?</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Configuring Your Array</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Managing Disk Failures</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Stripe Size, Block Size, and IO Patterns</a:t>
            </a:r>
          </a:p>
          <a:p>
            <a:pPr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Basics of SAN’s</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Shared Storage</a:t>
            </a:r>
          </a:p>
          <a:p>
            <a:pPr lvl="1"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smtClean="0">
                <a:solidFill>
                  <a:schemeClr val="bg1"/>
                </a:solidFill>
                <a:latin typeface="Arial" charset="0"/>
              </a:rPr>
              <a:t>Capacity not speed</a:t>
            </a:r>
          </a:p>
        </p:txBody>
      </p:sp>
      <p:sp>
        <p:nvSpPr>
          <p:cNvPr id="14338" name="Rectangle 1"/>
          <p:cNvSpPr>
            <a:spLocks noGrp="1" noChangeArrowheads="1"/>
          </p:cNvSpPr>
          <p:nvPr>
            <p:ph type="title"/>
          </p:nvPr>
        </p:nvSpPr>
        <p:spPr>
          <a:xfrm>
            <a:off x="457200" y="128588"/>
            <a:ext cx="8229600" cy="862012"/>
          </a:xfrm>
        </p:spPr>
        <p:txBody>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bg1"/>
                </a:solidFill>
              </a:rPr>
              <a:t>What we are going to learn</a:t>
            </a:r>
          </a:p>
        </p:txBody>
      </p:sp>
      <p:sp>
        <p:nvSpPr>
          <p:cNvPr id="14340" name="TextBox 3"/>
          <p:cNvSpPr txBox="1">
            <a:spLocks noChangeArrowheads="1"/>
          </p:cNvSpPr>
          <p:nvPr/>
        </p:nvSpPr>
        <p:spPr bwMode="auto">
          <a:xfrm>
            <a:off x="762000" y="990600"/>
            <a:ext cx="7620000" cy="381000"/>
          </a:xfrm>
          <a:prstGeom prst="rect">
            <a:avLst/>
          </a:prstGeom>
          <a:noFill/>
          <a:ln w="9525">
            <a:noFill/>
            <a:miter lim="800000"/>
            <a:headEnd/>
            <a:tailEnd/>
          </a:ln>
        </p:spPr>
        <p:txBody>
          <a:bodyPr>
            <a:spAutoFit/>
          </a:bodyPr>
          <a:lstStyle/>
          <a:p>
            <a:pPr algn="ctr"/>
            <a:r>
              <a:rPr lang="en-GB" dirty="0"/>
              <a:t>This is a quick dive into your servers IO DNA. We will cover…</a:t>
            </a:r>
            <a:endParaRPr lang="en-US" dirty="0"/>
          </a:p>
        </p:txBody>
      </p:sp>
      <p:sp>
        <p:nvSpPr>
          <p:cNvPr id="14341" name="Rectangle 2"/>
          <p:cNvSpPr txBox="1">
            <a:spLocks noChangeArrowheads="1"/>
          </p:cNvSpPr>
          <p:nvPr/>
        </p:nvSpPr>
        <p:spPr bwMode="auto">
          <a:xfrm>
            <a:off x="457200" y="1371600"/>
            <a:ext cx="2743200" cy="4495800"/>
          </a:xfrm>
          <a:prstGeom prst="rect">
            <a:avLst/>
          </a:prstGeom>
          <a:noFill/>
          <a:ln w="9525">
            <a:noFill/>
            <a:miter lim="800000"/>
            <a:headEnd/>
            <a:tailEnd/>
          </a:ln>
        </p:spPr>
        <p:txBody>
          <a:bodyPr/>
          <a:lstStyle/>
          <a:p>
            <a:pPr marL="273050" indent="-273050" defTabSz="914400" eaLnBrk="1" hangingPunct="1">
              <a:lnSpc>
                <a:spcPct val="90000"/>
              </a:lnSpc>
              <a:spcBef>
                <a:spcPts val="700"/>
              </a:spcBef>
              <a:buClr>
                <a:schemeClr val="accent1"/>
              </a:buClr>
              <a:buSzPct val="8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Base System Makeup</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System Buses</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Peripheral Buses</a:t>
            </a:r>
          </a:p>
          <a:p>
            <a:pPr marL="273050" indent="-273050" defTabSz="914400" eaLnBrk="1" hangingPunct="1">
              <a:lnSpc>
                <a:spcPct val="90000"/>
              </a:lnSpc>
              <a:spcBef>
                <a:spcPts val="700"/>
              </a:spcBef>
              <a:buClr>
                <a:schemeClr val="accent1"/>
              </a:buClr>
              <a:buSzPct val="8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Disk Controllers, Host Bus Adapters, and Interfaces</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Disk Controller basics</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HBA’s</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Interface speeds</a:t>
            </a:r>
          </a:p>
          <a:p>
            <a:pPr marL="273050" indent="-273050" defTabSz="914400" eaLnBrk="1" hangingPunct="1">
              <a:lnSpc>
                <a:spcPct val="90000"/>
              </a:lnSpc>
              <a:spcBef>
                <a:spcPts val="700"/>
              </a:spcBef>
              <a:buClr>
                <a:schemeClr val="accent1"/>
              </a:buClr>
              <a:buSzPct val="8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The Basics of Spinning Disks</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Physical Structure</a:t>
            </a:r>
          </a:p>
          <a:p>
            <a:pPr marL="822325" lvl="2" indent="-228600" defTabSz="914400" eaLnBrk="1" hangingPunct="1">
              <a:lnSpc>
                <a:spcPct val="90000"/>
              </a:lnSpc>
              <a:spcBef>
                <a:spcPts val="700"/>
              </a:spcBef>
              <a:buClr>
                <a:srgbClr val="8CADAE"/>
              </a:buClr>
              <a:buSzPct val="7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Track placement</a:t>
            </a:r>
          </a:p>
          <a:p>
            <a:pPr marL="822325" lvl="2" indent="-228600" defTabSz="914400" eaLnBrk="1" hangingPunct="1">
              <a:lnSpc>
                <a:spcPct val="90000"/>
              </a:lnSpc>
              <a:spcBef>
                <a:spcPts val="700"/>
              </a:spcBef>
              <a:buClr>
                <a:srgbClr val="8CADAE"/>
              </a:buClr>
              <a:buSzPct val="7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Disk Speeds</a:t>
            </a:r>
          </a:p>
          <a:p>
            <a:pPr marL="1096963" lvl="3" indent="-228600" defTabSz="914400" eaLnBrk="1" hangingPunct="1">
              <a:lnSpc>
                <a:spcPct val="90000"/>
              </a:lnSpc>
              <a:spcBef>
                <a:spcPts val="700"/>
              </a:spcBef>
              <a:buClr>
                <a:srgbClr val="8C7B70"/>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Latencies</a:t>
            </a:r>
          </a:p>
          <a:p>
            <a:pPr marL="1096963" lvl="3" indent="-228600" defTabSz="914400" eaLnBrk="1" hangingPunct="1">
              <a:lnSpc>
                <a:spcPct val="90000"/>
              </a:lnSpc>
              <a:spcBef>
                <a:spcPts val="700"/>
              </a:spcBef>
              <a:buClr>
                <a:srgbClr val="8C7B70"/>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Random vs. Sequential IO</a:t>
            </a:r>
          </a:p>
          <a:p>
            <a:pPr marL="1096963" lvl="3" indent="-228600" defTabSz="914400" eaLnBrk="1" hangingPunct="1">
              <a:lnSpc>
                <a:spcPct val="90000"/>
              </a:lnSpc>
              <a:spcBef>
                <a:spcPts val="700"/>
              </a:spcBef>
              <a:buClr>
                <a:srgbClr val="8C7B70"/>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Disk Queuing</a:t>
            </a:r>
          </a:p>
          <a:p>
            <a:pPr marL="273050" indent="-273050" defTabSz="914400" eaLnBrk="1" hangingPunct="1">
              <a:lnSpc>
                <a:spcPct val="90000"/>
              </a:lnSpc>
              <a:spcBef>
                <a:spcPts val="700"/>
              </a:spcBef>
              <a:buClr>
                <a:schemeClr val="accent1"/>
              </a:buClr>
              <a:buSzPct val="8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Solid State Disks</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SSD vs. Hard Drive</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800" dirty="0"/>
              <a:t>SSD form factor and performance</a:t>
            </a:r>
          </a:p>
        </p:txBody>
      </p:sp>
      <p:sp>
        <p:nvSpPr>
          <p:cNvPr id="7" name="Rectangle 2"/>
          <p:cNvSpPr txBox="1">
            <a:spLocks noChangeArrowheads="1"/>
          </p:cNvSpPr>
          <p:nvPr/>
        </p:nvSpPr>
        <p:spPr bwMode="auto">
          <a:xfrm>
            <a:off x="6019800" y="1371600"/>
            <a:ext cx="2667000" cy="4495800"/>
          </a:xfrm>
          <a:prstGeom prst="rect">
            <a:avLst/>
          </a:prstGeom>
          <a:noFill/>
          <a:ln w="9525">
            <a:noFill/>
            <a:miter lim="800000"/>
            <a:headEnd/>
            <a:tailEnd/>
          </a:ln>
        </p:spPr>
        <p:txBody>
          <a:bodyPr/>
          <a:lstStyle/>
          <a:p>
            <a:pPr marL="273050" indent="-273050" defTabSz="914400" eaLnBrk="1" hangingPunct="1">
              <a:lnSpc>
                <a:spcPct val="90000"/>
              </a:lnSpc>
              <a:spcBef>
                <a:spcPts val="700"/>
              </a:spcBef>
              <a:buClr>
                <a:schemeClr val="accent1"/>
              </a:buClr>
              <a:buSzPct val="8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SQL Server and The File System</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ACID and WAL</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Stable Media</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FUA</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File Access</a:t>
            </a:r>
          </a:p>
          <a:p>
            <a:pPr marL="273050" indent="-273050" defTabSz="914400" eaLnBrk="1" hangingPunct="1">
              <a:lnSpc>
                <a:spcPct val="90000"/>
              </a:lnSpc>
              <a:spcBef>
                <a:spcPts val="700"/>
              </a:spcBef>
              <a:buClr>
                <a:schemeClr val="accent1"/>
              </a:buClr>
              <a:buSzPct val="8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File System Configuration</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Align Partition</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64KB Cluster Size</a:t>
            </a:r>
          </a:p>
          <a:p>
            <a:pPr marL="273050" indent="-273050" defTabSz="914400" eaLnBrk="1" hangingPunct="1">
              <a:lnSpc>
                <a:spcPct val="90000"/>
              </a:lnSpc>
              <a:spcBef>
                <a:spcPts val="700"/>
              </a:spcBef>
              <a:buClr>
                <a:schemeClr val="accent1"/>
              </a:buClr>
              <a:buSzPct val="8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SQL Server Files</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Data Files</a:t>
            </a:r>
          </a:p>
          <a:p>
            <a:pPr marL="822325" lvl="2" indent="-228600" defTabSz="914400" eaLnBrk="1" hangingPunct="1">
              <a:lnSpc>
                <a:spcPct val="90000"/>
              </a:lnSpc>
              <a:spcBef>
                <a:spcPts val="700"/>
              </a:spcBef>
              <a:buClr>
                <a:srgbClr val="8CADAE"/>
              </a:buClr>
              <a:buSzPct val="7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8KB / 64KB </a:t>
            </a:r>
          </a:p>
          <a:p>
            <a:pPr marL="822325" lvl="2" indent="-228600" defTabSz="914400" eaLnBrk="1" hangingPunct="1">
              <a:lnSpc>
                <a:spcPct val="90000"/>
              </a:lnSpc>
              <a:spcBef>
                <a:spcPts val="700"/>
              </a:spcBef>
              <a:buClr>
                <a:srgbClr val="8CADAE"/>
              </a:buClr>
              <a:buSzPct val="7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Random IO</a:t>
            </a:r>
          </a:p>
          <a:p>
            <a:pPr marL="639763" lvl="2" indent="-228600" defTabSz="914400" eaLnBrk="1" hangingPunct="1">
              <a:lnSpc>
                <a:spcPct val="90000"/>
              </a:lnSpc>
              <a:spcBef>
                <a:spcPts val="700"/>
              </a:spcBef>
              <a:buClr>
                <a:srgbClr val="8C7B70"/>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Log Files</a:t>
            </a:r>
          </a:p>
          <a:p>
            <a:pPr marL="822325" lvl="2" indent="-228600" defTabSz="914400" eaLnBrk="1" hangingPunct="1">
              <a:lnSpc>
                <a:spcPct val="90000"/>
              </a:lnSpc>
              <a:spcBef>
                <a:spcPts val="700"/>
              </a:spcBef>
              <a:buClr>
                <a:srgbClr val="8CADAE"/>
              </a:buClr>
              <a:buSzPct val="7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512 Byte / 8KB +</a:t>
            </a:r>
          </a:p>
          <a:p>
            <a:pPr marL="822325" lvl="2" indent="-228600" defTabSz="914400" eaLnBrk="1" hangingPunct="1">
              <a:lnSpc>
                <a:spcPct val="90000"/>
              </a:lnSpc>
              <a:spcBef>
                <a:spcPts val="700"/>
              </a:spcBef>
              <a:buClr>
                <a:srgbClr val="8CADAE"/>
              </a:buClr>
              <a:buSzPct val="7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Sequential IO</a:t>
            </a:r>
          </a:p>
          <a:p>
            <a:pPr marL="273050" indent="-273050" defTabSz="914400" eaLnBrk="1" hangingPunct="1">
              <a:lnSpc>
                <a:spcPct val="90000"/>
              </a:lnSpc>
              <a:spcBef>
                <a:spcPts val="700"/>
              </a:spcBef>
              <a:buClr>
                <a:schemeClr val="accent1"/>
              </a:buClr>
              <a:buSzPct val="8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Solid State Disks</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SSD vs. Hard Drive</a:t>
            </a:r>
          </a:p>
          <a:p>
            <a:pPr marL="547688" lvl="1" indent="-273050" defTabSz="914400" eaLnBrk="1" hangingPunct="1">
              <a:lnSpc>
                <a:spcPct val="90000"/>
              </a:lnSpc>
              <a:spcBef>
                <a:spcPts val="700"/>
              </a:spcBef>
              <a:buClr>
                <a:schemeClr val="accent2"/>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800" dirty="0"/>
              <a:t>SSD form factor and performance</a:t>
            </a:r>
          </a:p>
        </p:txBody>
      </p:sp>
      <p:pic>
        <p:nvPicPr>
          <p:cNvPr id="8"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idx="1"/>
          </p:nvPr>
        </p:nvSpPr>
        <p:spPr>
          <a:xfrm>
            <a:off x="457200" y="2667000"/>
            <a:ext cx="5181600" cy="1828800"/>
          </a:xfrm>
        </p:spPr>
        <p:txBody>
          <a:bodyPr/>
          <a:lstStyle/>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Two disk only</a:t>
            </a:r>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Write speed of one disk</a:t>
            </a:r>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Read speed of two disk</a:t>
            </a:r>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Capacity is equal to the size of one disk</a:t>
            </a:r>
          </a:p>
        </p:txBody>
      </p:sp>
      <p:sp>
        <p:nvSpPr>
          <p:cNvPr id="34818" name="Rectangle 1"/>
          <p:cNvSpPr>
            <a:spLocks noGrp="1" noChangeArrowheads="1"/>
          </p:cNvSpPr>
          <p:nvPr>
            <p:ph type="title"/>
          </p:nvPr>
        </p:nvSpPr>
        <p:spPr>
          <a:xfrm>
            <a:off x="457200" y="274638"/>
            <a:ext cx="8229600" cy="639762"/>
          </a:xfrm>
        </p:spPr>
        <p:txBody>
          <a:bodyPr>
            <a:normAutofit fontScale="90000"/>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bg1"/>
                </a:solidFill>
              </a:rPr>
              <a:t>RAID 1 - a.k.a. Mirroring </a:t>
            </a:r>
          </a:p>
        </p:txBody>
      </p:sp>
      <p:pic>
        <p:nvPicPr>
          <p:cNvPr id="34820" name="Picture 4" descr="325px-RAID_1.svg.png"/>
          <p:cNvPicPr>
            <a:picLocks noChangeAspect="1"/>
          </p:cNvPicPr>
          <p:nvPr/>
        </p:nvPicPr>
        <p:blipFill>
          <a:blip r:embed="rId3" cstate="print"/>
          <a:srcRect/>
          <a:stretch>
            <a:fillRect/>
          </a:stretch>
        </p:blipFill>
        <p:spPr bwMode="auto">
          <a:xfrm>
            <a:off x="5791200" y="1447800"/>
            <a:ext cx="3095625" cy="47625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idx="1"/>
          </p:nvPr>
        </p:nvSpPr>
        <p:spPr>
          <a:xfrm>
            <a:off x="228600" y="2667000"/>
            <a:ext cx="5334000" cy="2057400"/>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Requires 4 or more drives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Is a mirror of two raid zero stripes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Can loose two drives and still function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Only half the space is available</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Not the same as RAID 10</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solidFill>
                <a:schemeClr val="bg1"/>
              </a:solidFill>
            </a:endParaRPr>
          </a:p>
        </p:txBody>
      </p:sp>
      <p:sp>
        <p:nvSpPr>
          <p:cNvPr id="35842" name="Rectangle 1"/>
          <p:cNvSpPr>
            <a:spLocks noGrp="1" noChangeArrowheads="1"/>
          </p:cNvSpPr>
          <p:nvPr>
            <p:ph type="title"/>
          </p:nvPr>
        </p:nvSpPr>
        <p:spPr>
          <a:xfrm>
            <a:off x="457200" y="190500"/>
            <a:ext cx="8229600" cy="723900"/>
          </a:xfrm>
        </p:spPr>
        <p:txBody>
          <a:bodyPr>
            <a:normAutofit fontScale="90000"/>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solidFill>
                  <a:schemeClr val="bg1"/>
                </a:solidFill>
              </a:rPr>
              <a:t>RAID 0+1 - Mirroring Two RAID 0 Stripes </a:t>
            </a:r>
          </a:p>
        </p:txBody>
      </p:sp>
      <p:pic>
        <p:nvPicPr>
          <p:cNvPr id="35844" name="Picture 4" descr="180px-RAID_0+1.png"/>
          <p:cNvPicPr>
            <a:picLocks noChangeAspect="1"/>
          </p:cNvPicPr>
          <p:nvPr/>
        </p:nvPicPr>
        <p:blipFill>
          <a:blip r:embed="rId3" cstate="print"/>
          <a:srcRect/>
          <a:stretch>
            <a:fillRect/>
          </a:stretch>
        </p:blipFill>
        <p:spPr bwMode="auto">
          <a:xfrm>
            <a:off x="5715000" y="2209800"/>
            <a:ext cx="3198813" cy="34290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idx="1"/>
          </p:nvPr>
        </p:nvSpPr>
        <p:spPr>
          <a:xfrm>
            <a:off x="381000" y="2819400"/>
            <a:ext cx="4953000" cy="2286000"/>
          </a:xfrm>
        </p:spPr>
        <p:txBody>
          <a:bodyPr/>
          <a:lstStyle/>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Best write and read performance</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Requires 4 or more drives</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Is a set of mirrors striped</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Can loose n/2 drives where in is the total number of drives in the array</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Only half the capacity is available</a:t>
            </a:r>
          </a:p>
        </p:txBody>
      </p:sp>
      <p:sp>
        <p:nvSpPr>
          <p:cNvPr id="36866" name="Rectangle 1"/>
          <p:cNvSpPr>
            <a:spLocks noGrp="1" noChangeArrowheads="1"/>
          </p:cNvSpPr>
          <p:nvPr>
            <p:ph type="title"/>
          </p:nvPr>
        </p:nvSpPr>
        <p:spPr>
          <a:xfrm>
            <a:off x="457200" y="190500"/>
            <a:ext cx="8229600" cy="800100"/>
          </a:xfrm>
        </p:spPr>
        <p:txBody>
          <a:bodyPr>
            <a:normAutofit fontScale="90000"/>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smtClean="0">
                <a:solidFill>
                  <a:schemeClr val="bg1"/>
                </a:solidFill>
              </a:rPr>
              <a:t>RAID 10 - Striping Two RAID 1 Mirrors</a:t>
            </a:r>
            <a:r>
              <a:rPr lang="en-GB" dirty="0" smtClean="0">
                <a:solidFill>
                  <a:schemeClr val="bg1"/>
                </a:solidFill>
              </a:rPr>
              <a:t> </a:t>
            </a:r>
          </a:p>
        </p:txBody>
      </p:sp>
      <p:pic>
        <p:nvPicPr>
          <p:cNvPr id="36868" name="Picture 4" descr="180px-RAID_10.png"/>
          <p:cNvPicPr>
            <a:picLocks noChangeAspect="1"/>
          </p:cNvPicPr>
          <p:nvPr/>
        </p:nvPicPr>
        <p:blipFill>
          <a:blip r:embed="rId3" cstate="print"/>
          <a:srcRect/>
          <a:stretch>
            <a:fillRect/>
          </a:stretch>
        </p:blipFill>
        <p:spPr bwMode="auto">
          <a:xfrm>
            <a:off x="5638800" y="2286000"/>
            <a:ext cx="2994025" cy="3211513"/>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idx="1"/>
          </p:nvPr>
        </p:nvSpPr>
        <p:spPr>
          <a:xfrm>
            <a:off x="152400" y="2743200"/>
            <a:ext cx="4495800" cy="2133600"/>
          </a:xfrm>
        </p:spPr>
        <p:txBody>
          <a:bodyPr/>
          <a:lstStyle/>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Considered best compromise</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Requires 3 or more drives</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Stripe across all drives with parity </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Can loose 1 drive and still function</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Capacity is n-1 where n is number of drives in array</a:t>
            </a:r>
          </a:p>
        </p:txBody>
      </p:sp>
      <p:sp>
        <p:nvSpPr>
          <p:cNvPr id="37890" name="Rectangle 1"/>
          <p:cNvSpPr>
            <a:spLocks noGrp="1" noChangeArrowheads="1"/>
          </p:cNvSpPr>
          <p:nvPr>
            <p:ph type="title"/>
          </p:nvPr>
        </p:nvSpPr>
        <p:spPr>
          <a:xfrm>
            <a:off x="457200" y="228600"/>
            <a:ext cx="8229600" cy="762000"/>
          </a:xfrm>
        </p:spPr>
        <p:txBody>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smtClean="0">
                <a:solidFill>
                  <a:schemeClr val="bg1"/>
                </a:solidFill>
              </a:rPr>
              <a:t>RAID 5 - Striping with Parity</a:t>
            </a:r>
            <a:r>
              <a:rPr lang="en-GB" dirty="0" smtClean="0">
                <a:solidFill>
                  <a:schemeClr val="bg1"/>
                </a:solidFill>
              </a:rPr>
              <a:t> </a:t>
            </a:r>
          </a:p>
        </p:txBody>
      </p:sp>
      <p:pic>
        <p:nvPicPr>
          <p:cNvPr id="37892" name="Picture 4" descr="675px-RAID_5.svg.png"/>
          <p:cNvPicPr>
            <a:picLocks noChangeAspect="1"/>
          </p:cNvPicPr>
          <p:nvPr/>
        </p:nvPicPr>
        <p:blipFill>
          <a:blip r:embed="rId3" cstate="print"/>
          <a:srcRect/>
          <a:stretch>
            <a:fillRect/>
          </a:stretch>
        </p:blipFill>
        <p:spPr bwMode="auto">
          <a:xfrm>
            <a:off x="4495800" y="2057400"/>
            <a:ext cx="4495800" cy="333057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idx="1"/>
          </p:nvPr>
        </p:nvSpPr>
        <p:spPr>
          <a:xfrm>
            <a:off x="152400" y="1981200"/>
            <a:ext cx="3810000" cy="2438400"/>
          </a:xfrm>
        </p:spPr>
        <p:txBody>
          <a:bodyPr/>
          <a:lstStyle/>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Double raid 5 protection</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4 or more disk</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Is a stripe with two parity drives</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Can loose two drives and still function</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chemeClr val="bg1"/>
                </a:solidFill>
              </a:rPr>
              <a:t>Capacity is n-2 where n is number of drives in array</a:t>
            </a:r>
          </a:p>
        </p:txBody>
      </p:sp>
      <p:sp>
        <p:nvSpPr>
          <p:cNvPr id="38914" name="Rectangle 1"/>
          <p:cNvSpPr>
            <a:spLocks noGrp="1" noChangeArrowheads="1"/>
          </p:cNvSpPr>
          <p:nvPr>
            <p:ph type="title"/>
          </p:nvPr>
        </p:nvSpPr>
        <p:spPr>
          <a:xfrm>
            <a:off x="457200" y="228600"/>
            <a:ext cx="8229600" cy="762000"/>
          </a:xfrm>
        </p:spPr>
        <p:txBody>
          <a:bodyPr/>
          <a:lstStyle/>
          <a:p>
            <a:pPr algn="ct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smtClean="0">
                <a:solidFill>
                  <a:schemeClr val="bg1"/>
                </a:solidFill>
              </a:rPr>
              <a:t>RAID 6 - RAID 5 on Steroids</a:t>
            </a:r>
          </a:p>
        </p:txBody>
      </p:sp>
      <p:pic>
        <p:nvPicPr>
          <p:cNvPr id="38916" name="Picture 4" descr="800px-RAID_6.svg.png"/>
          <p:cNvPicPr>
            <a:picLocks noChangeAspect="1"/>
          </p:cNvPicPr>
          <p:nvPr/>
        </p:nvPicPr>
        <p:blipFill>
          <a:blip r:embed="rId3" cstate="print"/>
          <a:srcRect/>
          <a:stretch>
            <a:fillRect/>
          </a:stretch>
        </p:blipFill>
        <p:spPr bwMode="auto">
          <a:xfrm>
            <a:off x="3886200" y="1600200"/>
            <a:ext cx="4975225" cy="2928938"/>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457200" y="1219200"/>
            <a:ext cx="8229600" cy="5105400"/>
          </a:xfrm>
        </p:spPr>
        <p:txBody>
          <a:bodyPr>
            <a:normAutofit fontScale="92500" lnSpcReduction="20000"/>
          </a:bodyPr>
          <a:lstStyle/>
          <a:p>
            <a:pPr marL="274320" indent="-274320" eaLnBrk="1" fontAlgn="auto" hangingPunct="1">
              <a:lnSpc>
                <a:spcPct val="80000"/>
              </a:lnSpc>
              <a:spcBef>
                <a:spcPts val="4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Raid 0</a:t>
            </a:r>
          </a:p>
          <a:p>
            <a:pPr marL="548640" lvl="1" indent="-274320" eaLnBrk="1" fontAlgn="auto" hangingPunct="1">
              <a:lnSpc>
                <a:spcPct val="80000"/>
              </a:lnSpc>
              <a:spcBef>
                <a:spcPts val="450"/>
              </a:spcBef>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1 IOP read 1 IOP write</a:t>
            </a:r>
          </a:p>
          <a:p>
            <a:pPr marL="548640" lvl="1" indent="-274320" eaLnBrk="1" fontAlgn="auto" hangingPunct="1">
              <a:lnSpc>
                <a:spcPct val="80000"/>
              </a:lnSpc>
              <a:spcBef>
                <a:spcPts val="450"/>
              </a:spcBef>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No data protection</a:t>
            </a:r>
          </a:p>
          <a:p>
            <a:pPr marL="274320" indent="-274320" eaLnBrk="1" fontAlgn="auto" hangingPunct="1">
              <a:lnSpc>
                <a:spcPct val="80000"/>
              </a:lnSpc>
              <a:spcBef>
                <a:spcPts val="4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Raid 1</a:t>
            </a:r>
          </a:p>
          <a:p>
            <a:pPr marL="548640" lvl="1" indent="-274320" eaLnBrk="1" fontAlgn="auto" hangingPunct="1">
              <a:lnSpc>
                <a:spcPct val="80000"/>
              </a:lnSpc>
              <a:spcBef>
                <a:spcPts val="450"/>
              </a:spcBef>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1 IOP read 2 IOP write</a:t>
            </a:r>
          </a:p>
          <a:p>
            <a:pPr marL="548640" lvl="1" indent="-274320" eaLnBrk="1" fontAlgn="auto" hangingPunct="1">
              <a:lnSpc>
                <a:spcPct val="80000"/>
              </a:lnSpc>
              <a:spcBef>
                <a:spcPts val="450"/>
              </a:spcBef>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Both disk are written to both and both disk are read from</a:t>
            </a:r>
          </a:p>
          <a:p>
            <a:pPr marL="822960" lvl="2" eaLnBrk="1" fontAlgn="auto" hangingPunct="1">
              <a:lnSpc>
                <a:spcPct val="80000"/>
              </a:lnSpc>
              <a:spcBef>
                <a:spcPts val="450"/>
              </a:spcBef>
              <a:spcAft>
                <a:spcPts val="0"/>
              </a:spcAft>
              <a:buClr>
                <a:schemeClr val="accent3"/>
              </a:buCl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dirty="0" smtClean="0">
                <a:solidFill>
                  <a:schemeClr val="bg1"/>
                </a:solidFill>
              </a:rPr>
              <a:t>Caveat depending on manufacturers implementation can be 2 IOP read or fastest seek</a:t>
            </a:r>
          </a:p>
          <a:p>
            <a:pPr marL="274320" indent="-274320" eaLnBrk="1" fontAlgn="auto" hangingPunct="1">
              <a:lnSpc>
                <a:spcPct val="80000"/>
              </a:lnSpc>
              <a:spcBef>
                <a:spcPts val="4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Raid 0+1</a:t>
            </a:r>
          </a:p>
          <a:p>
            <a:pPr marL="548640" lvl="1" indent="-274320"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1 IOP read 2 IOP write</a:t>
            </a:r>
          </a:p>
          <a:p>
            <a:pPr marL="274320" indent="-274320" eaLnBrk="1" fontAlgn="auto" hangingPunct="1">
              <a:lnSpc>
                <a:spcPct val="80000"/>
              </a:lnSpc>
              <a:spcBef>
                <a:spcPts val="4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Raid 10</a:t>
            </a:r>
          </a:p>
          <a:p>
            <a:pPr marL="548640" lvl="1" indent="-274320" eaLnBrk="1" fontAlgn="auto" hangingPunct="1">
              <a:lnSpc>
                <a:spcPct val="80000"/>
              </a:lnSpc>
              <a:spcBef>
                <a:spcPts val="450"/>
              </a:spcBef>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1 IOP read 2 IOP write</a:t>
            </a:r>
          </a:p>
          <a:p>
            <a:pPr marL="274320" indent="-274320" eaLnBrk="1" fontAlgn="auto" hangingPunct="1">
              <a:lnSpc>
                <a:spcPct val="80000"/>
              </a:lnSpc>
              <a:spcBef>
                <a:spcPts val="4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Raid 5</a:t>
            </a:r>
          </a:p>
          <a:p>
            <a:pPr marL="548640" lvl="1" indent="-274320"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1 IOP read 4 IOP write</a:t>
            </a:r>
          </a:p>
          <a:p>
            <a:pPr marL="548640" lvl="1" indent="-274320"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Both the target stripe and the parity stripe must be read and the parity calculated then both stripes must be written out</a:t>
            </a:r>
          </a:p>
          <a:p>
            <a:pPr marL="822960" lvl="2" eaLnBrk="1" fontAlgn="auto" hangingPunct="1">
              <a:spcAft>
                <a:spcPts val="0"/>
              </a:spcAft>
              <a:buClr>
                <a:schemeClr val="accent3"/>
              </a:buCl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dirty="0" smtClean="0">
                <a:solidFill>
                  <a:schemeClr val="bg1"/>
                </a:solidFill>
              </a:rPr>
              <a:t>Caveat reads can be as fast as n-1 disk </a:t>
            </a:r>
          </a:p>
          <a:p>
            <a:pPr marL="274320" indent="-274320" eaLnBrk="1" fontAlgn="auto" hangingPunct="1">
              <a:lnSpc>
                <a:spcPct val="80000"/>
              </a:lnSpc>
              <a:spcBef>
                <a:spcPts val="4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Raid 6</a:t>
            </a:r>
          </a:p>
          <a:p>
            <a:pPr marL="548640" lvl="1" indent="-274320"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1 IOP read 6 IOP write</a:t>
            </a:r>
          </a:p>
          <a:p>
            <a:pPr marL="548640" lvl="1" indent="-274320"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bg1"/>
                </a:solidFill>
              </a:rPr>
              <a:t>Both the target stripe and the two parity stripes must be read and the parity calculated then all three stripes must be written out</a:t>
            </a:r>
          </a:p>
          <a:p>
            <a:pPr marL="822960" lvl="2" eaLnBrk="1" fontAlgn="auto" hangingPunct="1">
              <a:spcAft>
                <a:spcPts val="0"/>
              </a:spcAft>
              <a:buClr>
                <a:schemeClr val="accent3"/>
              </a:buCl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dirty="0" smtClean="0">
                <a:solidFill>
                  <a:schemeClr val="bg1"/>
                </a:solidFill>
              </a:rPr>
              <a:t>Caveat read can be as fast as n-2 disk</a:t>
            </a:r>
            <a:endParaRPr lang="en-GB" dirty="0" smtClean="0">
              <a:solidFill>
                <a:schemeClr val="bg1"/>
              </a:solidFill>
            </a:endParaRPr>
          </a:p>
          <a:p>
            <a:pPr marL="274320" indent="-274320" eaLnBrk="1" fontAlgn="auto" hangingPunct="1">
              <a:lnSpc>
                <a:spcPct val="80000"/>
              </a:lnSpc>
              <a:spcBef>
                <a:spcPts val="450"/>
              </a:spcBef>
              <a:spcAft>
                <a:spcPts val="0"/>
              </a:spcAft>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smtClean="0">
              <a:solidFill>
                <a:schemeClr val="bg1"/>
              </a:solidFill>
            </a:endParaRPr>
          </a:p>
        </p:txBody>
      </p:sp>
      <p:sp>
        <p:nvSpPr>
          <p:cNvPr id="26625" name="Rectangle 1"/>
          <p:cNvSpPr>
            <a:spLocks noGrp="1" noChangeArrowheads="1"/>
          </p:cNvSpPr>
          <p:nvPr>
            <p:ph type="title"/>
          </p:nvPr>
        </p:nvSpPr>
        <p:spPr>
          <a:xfrm>
            <a:off x="457200" y="381000"/>
            <a:ext cx="8229600" cy="609600"/>
          </a:xfrm>
        </p:spPr>
        <p:txBody>
          <a:bodyPr>
            <a:normAutofit fontScale="90000"/>
          </a:bodyPr>
          <a:lstStyle/>
          <a:p>
            <a:pPr eaLnBrk="1" fontAlgn="auto" hangingPunct="1">
              <a:spcAft>
                <a:spcPts val="0"/>
              </a:spcAft>
              <a:buFont typeface="Garamond"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smtClean="0">
                <a:solidFill>
                  <a:schemeClr val="bg1"/>
                </a:solidFill>
              </a:rPr>
              <a:t>Capacity or Performance?</a:t>
            </a:r>
          </a:p>
        </p:txBody>
      </p:sp>
      <p:pic>
        <p:nvPicPr>
          <p:cNvPr id="4"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04238" cy="4572000"/>
          </a:xfrm>
        </p:spPr>
        <p:txBody>
          <a:bodyPr>
            <a:normAutofit fontScale="70000" lnSpcReduction="20000"/>
          </a:bodyPr>
          <a:lstStyle/>
          <a:p>
            <a:pPr marL="274320" indent="-274320" eaLnBrk="1" fontAlgn="auto" hangingPunct="1">
              <a:spcAft>
                <a:spcPts val="0"/>
              </a:spcAft>
              <a:buFont typeface="Wingdings 2"/>
              <a:buChar char=""/>
              <a:defRPr/>
            </a:pPr>
            <a:r>
              <a:rPr lang="en-US" sz="3100" dirty="0" smtClean="0">
                <a:solidFill>
                  <a:schemeClr val="bg1"/>
                </a:solidFill>
              </a:rPr>
              <a:t>Raid 0 = Data gone! More disk more risk!</a:t>
            </a:r>
          </a:p>
          <a:p>
            <a:pPr marL="274320" indent="-274320" eaLnBrk="1" fontAlgn="auto" hangingPunct="1">
              <a:spcAft>
                <a:spcPts val="0"/>
              </a:spcAft>
              <a:buFont typeface="Wingdings 2"/>
              <a:buChar char=""/>
              <a:defRPr/>
            </a:pPr>
            <a:r>
              <a:rPr lang="en-US" sz="3100" dirty="0" smtClean="0">
                <a:solidFill>
                  <a:schemeClr val="bg1"/>
                </a:solidFill>
              </a:rPr>
              <a:t>Raid 1 = Twice the reliability</a:t>
            </a:r>
          </a:p>
          <a:p>
            <a:pPr marL="274320" indent="-274320" eaLnBrk="1" fontAlgn="auto" hangingPunct="1">
              <a:spcAft>
                <a:spcPts val="0"/>
              </a:spcAft>
              <a:buFont typeface="Wingdings 2"/>
              <a:buChar char=""/>
              <a:defRPr/>
            </a:pPr>
            <a:r>
              <a:rPr lang="en-US" sz="3100" dirty="0" smtClean="0">
                <a:solidFill>
                  <a:schemeClr val="bg1"/>
                </a:solidFill>
              </a:rPr>
              <a:t>Raid 5 = Reliability at small scale more disk = higher risk!</a:t>
            </a:r>
          </a:p>
          <a:p>
            <a:pPr marL="274320" indent="-274320" eaLnBrk="1" fontAlgn="auto" hangingPunct="1">
              <a:spcAft>
                <a:spcPts val="0"/>
              </a:spcAft>
              <a:buFont typeface="Wingdings 2"/>
              <a:buChar char=""/>
              <a:defRPr/>
            </a:pPr>
            <a:r>
              <a:rPr lang="en-US" sz="3100" dirty="0" smtClean="0">
                <a:solidFill>
                  <a:schemeClr val="bg1"/>
                </a:solidFill>
              </a:rPr>
              <a:t>Raid 6 = Reliability at large scale more GB = more risk</a:t>
            </a:r>
          </a:p>
          <a:p>
            <a:pPr marL="274320" indent="-274320" eaLnBrk="1" fontAlgn="auto" hangingPunct="1">
              <a:spcAft>
                <a:spcPts val="0"/>
              </a:spcAft>
              <a:buFont typeface="Wingdings 2"/>
              <a:buChar char=""/>
              <a:defRPr/>
            </a:pPr>
            <a:r>
              <a:rPr lang="en-US" sz="3100" dirty="0" smtClean="0">
                <a:solidFill>
                  <a:schemeClr val="bg1"/>
                </a:solidFill>
              </a:rPr>
              <a:t>Raid 10 = Reliability at any scale susceptible to correlated disk failures</a:t>
            </a:r>
          </a:p>
          <a:p>
            <a:pPr marL="274320" indent="-274320" eaLnBrk="1" fontAlgn="auto" hangingPunct="1">
              <a:spcAft>
                <a:spcPts val="0"/>
              </a:spcAft>
              <a:buFont typeface="Wingdings 2"/>
              <a:buChar char=""/>
              <a:defRPr/>
            </a:pPr>
            <a:r>
              <a:rPr lang="en-US" sz="3100" dirty="0" smtClean="0">
                <a:solidFill>
                  <a:schemeClr val="bg1"/>
                </a:solidFill>
              </a:rPr>
              <a:t>Calculating failure rates is complicated!</a:t>
            </a:r>
          </a:p>
          <a:p>
            <a:pPr marL="548640" lvl="1" indent="-274320" eaLnBrk="1" fontAlgn="auto" hangingPunct="1">
              <a:spcAft>
                <a:spcPts val="0"/>
              </a:spcAft>
              <a:buFont typeface="Wingdings"/>
              <a:buChar char=""/>
              <a:defRPr/>
            </a:pPr>
            <a:r>
              <a:rPr lang="en-US" sz="2300" dirty="0" smtClean="0">
                <a:solidFill>
                  <a:schemeClr val="bg1"/>
                </a:solidFill>
              </a:rPr>
              <a:t>Rule of thumb, more than 8 drives in a RAID 5 could be disastrous</a:t>
            </a:r>
          </a:p>
          <a:p>
            <a:pPr marL="548640" lvl="1" indent="-274320" eaLnBrk="1" fontAlgn="auto" hangingPunct="1">
              <a:spcAft>
                <a:spcPts val="0"/>
              </a:spcAft>
              <a:buFont typeface="Wingdings"/>
              <a:buChar char=""/>
              <a:defRPr/>
            </a:pPr>
            <a:r>
              <a:rPr lang="en-US" sz="2300" dirty="0" smtClean="0">
                <a:solidFill>
                  <a:schemeClr val="bg1"/>
                </a:solidFill>
              </a:rPr>
              <a:t>Uncorrectable read rate on large drives 1TB is a real danger!</a:t>
            </a:r>
          </a:p>
          <a:p>
            <a:pPr marL="548640" lvl="1" indent="-274320" eaLnBrk="1" fontAlgn="auto" hangingPunct="1">
              <a:spcAft>
                <a:spcPts val="0"/>
              </a:spcAft>
              <a:buFont typeface="Wingdings"/>
              <a:buChar char=""/>
              <a:defRPr/>
            </a:pPr>
            <a:r>
              <a:rPr lang="en-US" sz="2300" dirty="0" smtClean="0">
                <a:solidFill>
                  <a:schemeClr val="bg1"/>
                </a:solidFill>
              </a:rPr>
              <a:t>Disks from the same batch suffer similar fate (correlated failures)</a:t>
            </a:r>
          </a:p>
          <a:p>
            <a:pPr marL="274320" indent="-274320" eaLnBrk="1" fontAlgn="auto" hangingPunct="1">
              <a:spcAft>
                <a:spcPts val="0"/>
              </a:spcAft>
              <a:buFont typeface="Wingdings 2"/>
              <a:buChar char=""/>
              <a:defRPr/>
            </a:pPr>
            <a:r>
              <a:rPr lang="en-US" sz="3100" dirty="0" smtClean="0">
                <a:solidFill>
                  <a:schemeClr val="bg1"/>
                </a:solidFill>
              </a:rPr>
              <a:t>Turn on torn page for 2000 and checksum for 2005/8!</a:t>
            </a:r>
          </a:p>
          <a:p>
            <a:pPr marL="274320" indent="-274320" eaLnBrk="1" fontAlgn="auto" hangingPunct="1">
              <a:spcAft>
                <a:spcPts val="0"/>
              </a:spcAft>
              <a:buFont typeface="Wingdings 2"/>
              <a:buChar char=""/>
              <a:defRPr/>
            </a:pPr>
            <a:r>
              <a:rPr lang="en-US" sz="3100" dirty="0" smtClean="0">
                <a:solidFill>
                  <a:schemeClr val="bg1"/>
                </a:solidFill>
              </a:rPr>
              <a:t>Restore Backups regularly.</a:t>
            </a:r>
          </a:p>
          <a:p>
            <a:pPr marL="548958" lvl="1" indent="-274320" eaLnBrk="1" fontAlgn="auto" hangingPunct="1">
              <a:spcAft>
                <a:spcPts val="0"/>
              </a:spcAft>
              <a:buFont typeface="Wingdings 2"/>
              <a:buChar char=""/>
              <a:defRPr/>
            </a:pPr>
            <a:r>
              <a:rPr lang="en-US" sz="2600" dirty="0" smtClean="0">
                <a:solidFill>
                  <a:schemeClr val="bg1"/>
                </a:solidFill>
              </a:rPr>
              <a:t>It’s a recovery plan not a backup plan….</a:t>
            </a:r>
          </a:p>
          <a:p>
            <a:pPr marL="274320" indent="-274320" eaLnBrk="1" fontAlgn="auto" hangingPunct="1">
              <a:spcAft>
                <a:spcPts val="0"/>
              </a:spcAft>
              <a:buFont typeface="Wingdings 2"/>
              <a:buChar char=""/>
              <a:defRPr/>
            </a:pPr>
            <a:endParaRPr lang="en-US" sz="2800" dirty="0" smtClean="0">
              <a:solidFill>
                <a:schemeClr val="bg1"/>
              </a:solidFill>
            </a:endParaRPr>
          </a:p>
          <a:p>
            <a:pPr marL="274320" indent="-274320" eaLnBrk="1" fontAlgn="auto" hangingPunct="1">
              <a:spcAft>
                <a:spcPts val="0"/>
              </a:spcAft>
              <a:buFont typeface="Wingdings 2"/>
              <a:buChar char=""/>
              <a:defRPr/>
            </a:pPr>
            <a:endParaRPr lang="en-US" sz="2800" dirty="0" smtClean="0">
              <a:solidFill>
                <a:schemeClr val="bg1"/>
              </a:solidFill>
            </a:endParaRPr>
          </a:p>
          <a:p>
            <a:pPr marL="274320" indent="-274320" eaLnBrk="1" fontAlgn="auto" hangingPunct="1">
              <a:spcAft>
                <a:spcPts val="0"/>
              </a:spcAft>
              <a:buFont typeface="Wingdings 2"/>
              <a:buChar char=""/>
              <a:defRPr/>
            </a:pPr>
            <a:endParaRPr lang="en-US" dirty="0">
              <a:solidFill>
                <a:schemeClr val="bg1"/>
              </a:solidFill>
            </a:endParaRPr>
          </a:p>
        </p:txBody>
      </p:sp>
      <p:sp>
        <p:nvSpPr>
          <p:cNvPr id="43010" name="Title 1"/>
          <p:cNvSpPr>
            <a:spLocks noGrp="1"/>
          </p:cNvSpPr>
          <p:nvPr>
            <p:ph type="title"/>
          </p:nvPr>
        </p:nvSpPr>
        <p:spPr/>
        <p:txBody>
          <a:bodyPr/>
          <a:lstStyle/>
          <a:p>
            <a:pPr eaLnBrk="1" hangingPunct="1"/>
            <a:r>
              <a:rPr lang="en-US" sz="3200" dirty="0" smtClean="0">
                <a:solidFill>
                  <a:schemeClr val="bg1"/>
                </a:solidFill>
              </a:rPr>
              <a:t>Managing Disk Failures</a:t>
            </a:r>
            <a:endParaRPr lang="en-US" dirty="0" smtClean="0">
              <a:solidFill>
                <a:schemeClr val="bg1"/>
              </a:solidFill>
            </a:endParaRPr>
          </a:p>
        </p:txBody>
      </p:sp>
      <p:pic>
        <p:nvPicPr>
          <p:cNvPr id="4" name="Picture 4"/>
          <p:cNvPicPr>
            <a:picLocks noChangeAspect="1"/>
          </p:cNvPicPr>
          <p:nvPr/>
        </p:nvPicPr>
        <p:blipFill>
          <a:blip r:embed="rId2"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idx="1"/>
          </p:nvPr>
        </p:nvSpPr>
        <p:spPr>
          <a:xfrm>
            <a:off x="457200" y="914400"/>
            <a:ext cx="8229600" cy="4953000"/>
          </a:xfrm>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SQL Server data files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8k pages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64k extents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256k read ahead</a:t>
            </a:r>
          </a:p>
          <a:p>
            <a:pPr marL="274320" indent="-274320" fontAlgn="auto">
              <a:lnSpc>
                <a:spcPct val="90000"/>
              </a:lnSpc>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dirty="0" smtClean="0">
                <a:solidFill>
                  <a:schemeClr val="bg1"/>
                </a:solidFill>
              </a:rPr>
              <a:t>RAID cluster size should  be set to 64k or 256k</a:t>
            </a:r>
          </a:p>
          <a:p>
            <a:pPr marL="529908" lvl="1" indent="-274320" fontAlgn="auto">
              <a:lnSpc>
                <a:spcPct val="90000"/>
              </a:lnSpc>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dirty="0" smtClean="0">
                <a:solidFill>
                  <a:schemeClr val="bg1"/>
                </a:solidFill>
              </a:rPr>
              <a:t>Start at 64k cluster size</a:t>
            </a:r>
          </a:p>
          <a:p>
            <a:pPr marL="529908" lvl="1" indent="-274320" fontAlgn="auto">
              <a:lnSpc>
                <a:spcPct val="90000"/>
              </a:lnSpc>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dirty="0" smtClean="0">
                <a:solidFill>
                  <a:schemeClr val="bg1"/>
                </a:solidFill>
              </a:rPr>
              <a:t>Move to 256k cluster size for better sequential throughput</a:t>
            </a:r>
          </a:p>
          <a:p>
            <a:pPr marL="529908" lvl="1" indent="-274320" fontAlgn="auto">
              <a:lnSpc>
                <a:spcPct val="90000"/>
              </a:lnSpc>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dirty="0" smtClean="0">
                <a:solidFill>
                  <a:schemeClr val="bg1"/>
                </a:solidFill>
              </a:rPr>
              <a:t>Know your IO patterns!</a:t>
            </a:r>
          </a:p>
          <a:p>
            <a:pPr marL="529908" lvl="1" indent="-274320" fontAlgn="auto">
              <a:lnSpc>
                <a:spcPct val="90000"/>
              </a:lnSpc>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400" dirty="0" smtClean="0">
                <a:solidFill>
                  <a:schemeClr val="bg1"/>
                </a:solidFill>
              </a:rPr>
              <a:t>Generally 256k fits 99% of your needs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Separate IO types!</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Data files tend to be random reads/writes</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Log files have zero random reads/writes</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More than one log on a drive = random reads/writes!</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Better Than Putting Logs With Data Though</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Separate LUN’s with no shared disk!</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Raid 1 or 10 for logs</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Heavy write load demands it</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Raid 5, 6 or 10 for data</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More than 10% writes you should start looking at raid 10</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chemeClr val="bg1"/>
                </a:solidFill>
              </a:rPr>
              <a:t>Understand writes incur reads!</a:t>
            </a:r>
          </a:p>
        </p:txBody>
      </p:sp>
      <p:sp>
        <p:nvSpPr>
          <p:cNvPr id="41986" name="Rectangle 1"/>
          <p:cNvSpPr>
            <a:spLocks noGrp="1" noChangeArrowheads="1"/>
          </p:cNvSpPr>
          <p:nvPr>
            <p:ph type="title"/>
          </p:nvPr>
        </p:nvSpPr>
        <p:spPr>
          <a:xfrm>
            <a:off x="457200" y="274638"/>
            <a:ext cx="8229600" cy="715962"/>
          </a:xfrm>
        </p:spPr>
        <p:txBody>
          <a:bodyPr>
            <a:normAutofit fontScale="90000"/>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solidFill>
                  <a:schemeClr val="bg1"/>
                </a:solidFill>
              </a:rPr>
              <a:t>Configuring and Choosing Your RAID Level</a:t>
            </a:r>
          </a:p>
        </p:txBody>
      </p:sp>
      <p:pic>
        <p:nvPicPr>
          <p:cNvPr id="4"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304800" y="1219200"/>
            <a:ext cx="8504238" cy="4648200"/>
          </a:xfrm>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Physical disk sectors 512,4096</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Can’t restore or attach larger sector size on a smaller sector size disk. 1024 can go on a 512 but not 512 on a 1024</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Be aware of possible performance penalties</a:t>
            </a:r>
          </a:p>
          <a:p>
            <a:pPr eaLnBrk="1" hangingPunct="1"/>
            <a:r>
              <a:rPr lang="en-US" sz="2000" dirty="0" smtClean="0">
                <a:solidFill>
                  <a:schemeClr val="bg1"/>
                </a:solidFill>
              </a:rPr>
              <a:t>It doesn’t add up</a:t>
            </a:r>
          </a:p>
          <a:p>
            <a:pPr lvl="1" eaLnBrk="1" hangingPunct="1"/>
            <a:r>
              <a:rPr lang="en-US" sz="2000" dirty="0" smtClean="0">
                <a:solidFill>
                  <a:schemeClr val="bg1"/>
                </a:solidFill>
              </a:rPr>
              <a:t>10 drives at 80MB/sec != 800MB/sec</a:t>
            </a:r>
          </a:p>
          <a:p>
            <a:pPr lvl="1" eaLnBrk="1" hangingPunct="1"/>
            <a:r>
              <a:rPr lang="en-US" sz="2000" dirty="0" smtClean="0">
                <a:solidFill>
                  <a:schemeClr val="bg1"/>
                </a:solidFill>
              </a:rPr>
              <a:t>Rule of thumb 15 MB/sec per drive</a:t>
            </a:r>
          </a:p>
          <a:p>
            <a:pPr eaLnBrk="1" hangingPunct="1"/>
            <a:r>
              <a:rPr lang="en-US" sz="2000" dirty="0" smtClean="0">
                <a:solidFill>
                  <a:schemeClr val="bg1"/>
                </a:solidFill>
              </a:rPr>
              <a:t>RAID Array Configuration</a:t>
            </a:r>
          </a:p>
          <a:p>
            <a:pPr lvl="1" eaLnBrk="1" hangingPunct="1"/>
            <a:r>
              <a:rPr lang="en-US" sz="2000" dirty="0" smtClean="0">
                <a:solidFill>
                  <a:schemeClr val="bg1"/>
                </a:solidFill>
              </a:rPr>
              <a:t>Stripe size and IO request size determine throughput</a:t>
            </a:r>
          </a:p>
          <a:p>
            <a:pPr lvl="1" eaLnBrk="1" hangingPunct="1"/>
            <a:r>
              <a:rPr lang="en-US" sz="2000" dirty="0" smtClean="0">
                <a:solidFill>
                  <a:schemeClr val="bg1"/>
                </a:solidFill>
              </a:rPr>
              <a:t>Small stripes + large IO request = split IO’s</a:t>
            </a:r>
          </a:p>
          <a:p>
            <a:pPr lvl="1" eaLnBrk="1" hangingPunct="1"/>
            <a:r>
              <a:rPr lang="en-US" sz="2000" dirty="0" smtClean="0">
                <a:solidFill>
                  <a:schemeClr val="bg1"/>
                </a:solidFill>
              </a:rPr>
              <a:t>SQL Server works mostly in 8K and 64K blocks</a:t>
            </a:r>
          </a:p>
        </p:txBody>
      </p:sp>
      <p:sp>
        <p:nvSpPr>
          <p:cNvPr id="40962" name="Title 1"/>
          <p:cNvSpPr>
            <a:spLocks noGrp="1"/>
          </p:cNvSpPr>
          <p:nvPr>
            <p:ph type="title"/>
          </p:nvPr>
        </p:nvSpPr>
        <p:spPr/>
        <p:txBody>
          <a:bodyPr>
            <a:normAutofit/>
          </a:bodyPr>
          <a:lstStyle/>
          <a:p>
            <a:pPr eaLnBrk="1" hangingPunct="1"/>
            <a:r>
              <a:rPr lang="en-US" sz="3200" dirty="0" smtClean="0">
                <a:solidFill>
                  <a:schemeClr val="bg1"/>
                </a:solidFill>
              </a:rPr>
              <a:t>Stripe Size, Block Size, and IO Patterns</a:t>
            </a:r>
          </a:p>
        </p:txBody>
      </p:sp>
      <p:pic>
        <p:nvPicPr>
          <p:cNvPr id="4" name="Picture 4"/>
          <p:cNvPicPr>
            <a:picLocks noChangeAspect="1"/>
          </p:cNvPicPr>
          <p:nvPr/>
        </p:nvPicPr>
        <p:blipFill>
          <a:blip r:embed="rId2"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457200" y="1295400"/>
            <a:ext cx="8229600" cy="4525962"/>
          </a:xfrm>
        </p:spPr>
        <p:txBody>
          <a:bodyPr/>
          <a:lstStyle/>
          <a:p>
            <a:pPr eaLnBrk="1" hangingPunct="1"/>
            <a:r>
              <a:rPr lang="en-US" sz="2000" dirty="0" smtClean="0">
                <a:solidFill>
                  <a:schemeClr val="bg1"/>
                </a:solidFill>
              </a:rPr>
              <a:t>Storage Area Network</a:t>
            </a:r>
          </a:p>
          <a:p>
            <a:pPr lvl="1" eaLnBrk="1" hangingPunct="1"/>
            <a:r>
              <a:rPr lang="en-US" sz="1800" dirty="0" smtClean="0">
                <a:solidFill>
                  <a:schemeClr val="bg1"/>
                </a:solidFill>
              </a:rPr>
              <a:t>Essentially a specialized computer system</a:t>
            </a:r>
          </a:p>
          <a:p>
            <a:pPr lvl="1" eaLnBrk="1" hangingPunct="1"/>
            <a:r>
              <a:rPr lang="en-US" sz="1800" dirty="0" smtClean="0">
                <a:solidFill>
                  <a:schemeClr val="bg1"/>
                </a:solidFill>
              </a:rPr>
              <a:t>Specialized network using Fibre Channel or Ethernet</a:t>
            </a:r>
          </a:p>
          <a:p>
            <a:pPr lvl="1" eaLnBrk="1" hangingPunct="1"/>
            <a:r>
              <a:rPr lang="en-US" sz="1800" dirty="0" smtClean="0">
                <a:solidFill>
                  <a:schemeClr val="bg1"/>
                </a:solidFill>
              </a:rPr>
              <a:t>Great for redundancy or clustering</a:t>
            </a:r>
          </a:p>
          <a:p>
            <a:pPr lvl="1" eaLnBrk="1" hangingPunct="1"/>
            <a:r>
              <a:rPr lang="en-US" sz="1800" dirty="0" smtClean="0">
                <a:solidFill>
                  <a:schemeClr val="bg1"/>
                </a:solidFill>
              </a:rPr>
              <a:t>Focused on storage consolidation not storage speed</a:t>
            </a:r>
          </a:p>
          <a:p>
            <a:pPr lvl="1" eaLnBrk="1" hangingPunct="1"/>
            <a:r>
              <a:rPr lang="en-US" sz="1800" dirty="0" smtClean="0">
                <a:solidFill>
                  <a:schemeClr val="bg1"/>
                </a:solidFill>
              </a:rPr>
              <a:t>NAS is not a SAN!</a:t>
            </a:r>
          </a:p>
          <a:p>
            <a:pPr eaLnBrk="1" hangingPunct="1"/>
            <a:r>
              <a:rPr lang="en-US" sz="2000" dirty="0" smtClean="0">
                <a:solidFill>
                  <a:schemeClr val="bg1"/>
                </a:solidFill>
              </a:rPr>
              <a:t>Internal Disk Configuration</a:t>
            </a:r>
          </a:p>
          <a:p>
            <a:pPr lvl="1" eaLnBrk="1" hangingPunct="1"/>
            <a:r>
              <a:rPr lang="en-US" sz="1800" dirty="0" smtClean="0">
                <a:solidFill>
                  <a:schemeClr val="bg1"/>
                </a:solidFill>
              </a:rPr>
              <a:t>Disks are broken up into slices </a:t>
            </a:r>
          </a:p>
          <a:p>
            <a:pPr lvl="1" eaLnBrk="1" hangingPunct="1"/>
            <a:r>
              <a:rPr lang="en-US" sz="1800" dirty="0" smtClean="0">
                <a:solidFill>
                  <a:schemeClr val="bg1"/>
                </a:solidFill>
              </a:rPr>
              <a:t>Slices are grouped into Logical Unit Numbers (LUNs)</a:t>
            </a:r>
          </a:p>
          <a:p>
            <a:pPr lvl="2" eaLnBrk="1" hangingPunct="1"/>
            <a:r>
              <a:rPr lang="en-US" sz="1600" dirty="0" smtClean="0">
                <a:solidFill>
                  <a:schemeClr val="bg1"/>
                </a:solidFill>
              </a:rPr>
              <a:t>These are presented as volumes to your host</a:t>
            </a:r>
          </a:p>
          <a:p>
            <a:pPr lvl="1" eaLnBrk="1" hangingPunct="1"/>
            <a:r>
              <a:rPr lang="en-US" sz="1800" dirty="0" smtClean="0">
                <a:solidFill>
                  <a:schemeClr val="bg1"/>
                </a:solidFill>
              </a:rPr>
              <a:t>Size for IO loads not disk space!</a:t>
            </a:r>
          </a:p>
          <a:p>
            <a:pPr lvl="1" eaLnBrk="1" hangingPunct="1"/>
            <a:r>
              <a:rPr lang="en-US" sz="1800" dirty="0" smtClean="0">
                <a:solidFill>
                  <a:schemeClr val="bg1"/>
                </a:solidFill>
              </a:rPr>
              <a:t>Don’t share your disks with other applications like Exchange</a:t>
            </a:r>
          </a:p>
          <a:p>
            <a:pPr lvl="2" eaLnBrk="1" hangingPunct="1"/>
            <a:r>
              <a:rPr lang="en-US" sz="1600" dirty="0" smtClean="0">
                <a:solidFill>
                  <a:schemeClr val="bg1"/>
                </a:solidFill>
              </a:rPr>
              <a:t>You and your Exchange admin will both be very sad</a:t>
            </a:r>
          </a:p>
          <a:p>
            <a:pPr lvl="1" eaLnBrk="1" hangingPunct="1"/>
            <a:r>
              <a:rPr lang="en-US" sz="1800" dirty="0" smtClean="0">
                <a:solidFill>
                  <a:schemeClr val="bg1"/>
                </a:solidFill>
              </a:rPr>
              <a:t>Watch for hot spots</a:t>
            </a:r>
          </a:p>
          <a:p>
            <a:pPr lvl="1" eaLnBrk="1" hangingPunct="1"/>
            <a:endParaRPr lang="en-US" dirty="0" smtClean="0">
              <a:solidFill>
                <a:schemeClr val="bg1"/>
              </a:solidFill>
            </a:endParaRPr>
          </a:p>
        </p:txBody>
      </p:sp>
      <p:sp>
        <p:nvSpPr>
          <p:cNvPr id="2" name="Title 1"/>
          <p:cNvSpPr>
            <a:spLocks noGrp="1"/>
          </p:cNvSpPr>
          <p:nvPr>
            <p:ph type="title"/>
          </p:nvPr>
        </p:nvSpPr>
        <p:spPr/>
        <p:txBody>
          <a:bodyPr/>
          <a:lstStyle/>
          <a:p>
            <a:pPr eaLnBrk="1" hangingPunct="1">
              <a:defRPr/>
            </a:pPr>
            <a:r>
              <a:rPr lang="en-US" dirty="0" smtClean="0">
                <a:solidFill>
                  <a:schemeClr val="bg1"/>
                </a:solidFill>
              </a:rPr>
              <a:t>SAN Basics</a:t>
            </a:r>
            <a:endParaRPr lang="en-US" dirty="0">
              <a:solidFill>
                <a:schemeClr val="bg1"/>
              </a:solidFill>
            </a:endParaRPr>
          </a:p>
        </p:txBody>
      </p:sp>
      <p:pic>
        <p:nvPicPr>
          <p:cNvPr id="4" name="Picture 4"/>
          <p:cNvPicPr>
            <a:picLocks noChangeAspect="1"/>
          </p:cNvPicPr>
          <p:nvPr/>
        </p:nvPicPr>
        <p:blipFill>
          <a:blip r:embed="rId2"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04800" y="1600200"/>
            <a:ext cx="4956175" cy="4572000"/>
          </a:xfrm>
        </p:spPr>
        <p:txBody>
          <a:bodyPr/>
          <a:lstStyle/>
          <a:p>
            <a:pPr eaLnBrk="1" hangingPunct="1">
              <a:buFont typeface="Wingdings 2" pitchFamily="18" charset="2"/>
              <a:buNone/>
            </a:pPr>
            <a:r>
              <a:rPr lang="en-US" sz="2000" dirty="0" smtClean="0">
                <a:solidFill>
                  <a:schemeClr val="bg1"/>
                </a:solidFill>
              </a:rPr>
              <a:t>The modern server is made up of several buses or controllers that talk to each other and to the CPU.</a:t>
            </a:r>
          </a:p>
          <a:p>
            <a:pPr eaLnBrk="1" hangingPunct="1"/>
            <a:r>
              <a:rPr lang="en-US" sz="2400" dirty="0" smtClean="0">
                <a:solidFill>
                  <a:schemeClr val="bg1"/>
                </a:solidFill>
              </a:rPr>
              <a:t>Front-side Bus</a:t>
            </a:r>
          </a:p>
          <a:p>
            <a:pPr lvl="1" eaLnBrk="1" hangingPunct="1"/>
            <a:r>
              <a:rPr lang="en-US" sz="1800" dirty="0" smtClean="0">
                <a:solidFill>
                  <a:schemeClr val="bg1"/>
                </a:solidFill>
              </a:rPr>
              <a:t>Usually, memory only access</a:t>
            </a:r>
          </a:p>
          <a:p>
            <a:pPr lvl="1" eaLnBrk="1" hangingPunct="1"/>
            <a:r>
              <a:rPr lang="en-US" sz="1800" dirty="0" smtClean="0">
                <a:solidFill>
                  <a:schemeClr val="bg1"/>
                </a:solidFill>
              </a:rPr>
              <a:t>Fastest bus on system</a:t>
            </a:r>
          </a:p>
          <a:p>
            <a:pPr lvl="1" eaLnBrk="1" hangingPunct="1"/>
            <a:r>
              <a:rPr lang="en-US" sz="1800" dirty="0" err="1" smtClean="0">
                <a:solidFill>
                  <a:schemeClr val="bg1"/>
                </a:solidFill>
              </a:rPr>
              <a:t>Hypertransport</a:t>
            </a:r>
            <a:r>
              <a:rPr lang="en-US" sz="1800" dirty="0" smtClean="0">
                <a:solidFill>
                  <a:schemeClr val="bg1"/>
                </a:solidFill>
              </a:rPr>
              <a:t>/</a:t>
            </a:r>
            <a:r>
              <a:rPr lang="en-US" sz="1800" dirty="0" err="1" smtClean="0">
                <a:solidFill>
                  <a:schemeClr val="bg1"/>
                </a:solidFill>
              </a:rPr>
              <a:t>Quickpath</a:t>
            </a:r>
            <a:r>
              <a:rPr lang="en-US" sz="1800" dirty="0" smtClean="0">
                <a:solidFill>
                  <a:schemeClr val="bg1"/>
                </a:solidFill>
              </a:rPr>
              <a:t> replacing FSB</a:t>
            </a:r>
          </a:p>
          <a:p>
            <a:pPr eaLnBrk="1" hangingPunct="1"/>
            <a:r>
              <a:rPr lang="en-US" sz="2400" dirty="0" smtClean="0">
                <a:solidFill>
                  <a:schemeClr val="bg1"/>
                </a:solidFill>
              </a:rPr>
              <a:t>I/O Controller/Bus</a:t>
            </a:r>
          </a:p>
          <a:p>
            <a:pPr lvl="1" eaLnBrk="1" hangingPunct="1"/>
            <a:r>
              <a:rPr lang="en-US" sz="1800" dirty="0" smtClean="0">
                <a:solidFill>
                  <a:schemeClr val="bg1"/>
                </a:solidFill>
              </a:rPr>
              <a:t>Also known as the peripheral bus</a:t>
            </a:r>
          </a:p>
          <a:p>
            <a:pPr lvl="1" eaLnBrk="1" hangingPunct="1"/>
            <a:r>
              <a:rPr lang="en-US" sz="1800" dirty="0" smtClean="0">
                <a:solidFill>
                  <a:schemeClr val="bg1"/>
                </a:solidFill>
              </a:rPr>
              <a:t>All onboard devices </a:t>
            </a:r>
          </a:p>
          <a:p>
            <a:pPr lvl="1" eaLnBrk="1" hangingPunct="1"/>
            <a:r>
              <a:rPr lang="en-US" sz="1800" dirty="0" smtClean="0">
                <a:solidFill>
                  <a:schemeClr val="bg1"/>
                </a:solidFill>
              </a:rPr>
              <a:t>All expansion slots</a:t>
            </a:r>
          </a:p>
          <a:p>
            <a:pPr lvl="1" eaLnBrk="1" hangingPunct="1"/>
            <a:endParaRPr lang="en-US" dirty="0" smtClean="0">
              <a:solidFill>
                <a:schemeClr val="bg1"/>
              </a:solidFill>
            </a:endParaRPr>
          </a:p>
        </p:txBody>
      </p:sp>
      <p:sp>
        <p:nvSpPr>
          <p:cNvPr id="2" name="Title 1"/>
          <p:cNvSpPr>
            <a:spLocks noGrp="1"/>
          </p:cNvSpPr>
          <p:nvPr>
            <p:ph type="title"/>
          </p:nvPr>
        </p:nvSpPr>
        <p:spPr/>
        <p:txBody>
          <a:bodyPr/>
          <a:lstStyle/>
          <a:p>
            <a:pPr eaLnBrk="1" hangingPunct="1">
              <a:defRPr/>
            </a:pPr>
            <a:r>
              <a:rPr lang="en-US" dirty="0" smtClean="0">
                <a:solidFill>
                  <a:schemeClr val="bg1"/>
                </a:solidFill>
              </a:rPr>
              <a:t>System Buses</a:t>
            </a:r>
            <a:endParaRPr lang="en-US" dirty="0">
              <a:solidFill>
                <a:schemeClr val="bg1"/>
              </a:solidFill>
            </a:endParaRPr>
          </a:p>
        </p:txBody>
      </p:sp>
      <p:pic>
        <p:nvPicPr>
          <p:cNvPr id="15364" name="Picture 3" descr="370px-Motherboard_diagram.svg.png"/>
          <p:cNvPicPr>
            <a:picLocks noChangeAspect="1"/>
          </p:cNvPicPr>
          <p:nvPr/>
        </p:nvPicPr>
        <p:blipFill>
          <a:blip r:embed="rId2" cstate="print"/>
          <a:srcRect/>
          <a:stretch>
            <a:fillRect/>
          </a:stretch>
        </p:blipFill>
        <p:spPr bwMode="auto">
          <a:xfrm>
            <a:off x="5634038" y="1504950"/>
            <a:ext cx="3128962" cy="4819650"/>
          </a:xfrm>
          <a:prstGeom prst="rect">
            <a:avLst/>
          </a:prstGeom>
          <a:no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en-US" sz="1800" dirty="0" smtClean="0">
                <a:solidFill>
                  <a:schemeClr val="bg1"/>
                </a:solidFill>
              </a:rPr>
              <a:t>ACID and WAL </a:t>
            </a:r>
          </a:p>
          <a:p>
            <a:pPr marL="548640" lvl="1" indent="-274320" eaLnBrk="1" fontAlgn="auto" hangingPunct="1">
              <a:spcAft>
                <a:spcPts val="0"/>
              </a:spcAft>
              <a:buFont typeface="Wingdings"/>
              <a:buChar char=""/>
              <a:defRPr/>
            </a:pPr>
            <a:r>
              <a:rPr lang="en-US" sz="1400" dirty="0" smtClean="0">
                <a:solidFill>
                  <a:schemeClr val="bg1"/>
                </a:solidFill>
              </a:rPr>
              <a:t>ACID (Atomicity, Consistency, Isolation, and Durability) is what makes our database reliable. The ability to recover from a catastrophic failure is key to protecting your data.</a:t>
            </a:r>
          </a:p>
          <a:p>
            <a:pPr marL="548640" lvl="1" indent="-274320" eaLnBrk="1" fontAlgn="auto" hangingPunct="1">
              <a:spcAft>
                <a:spcPts val="0"/>
              </a:spcAft>
              <a:buFont typeface="Wingdings"/>
              <a:buChar char=""/>
              <a:defRPr/>
            </a:pPr>
            <a:r>
              <a:rPr lang="en-US" sz="1400" dirty="0" smtClean="0">
                <a:solidFill>
                  <a:schemeClr val="bg1"/>
                </a:solidFill>
              </a:rPr>
              <a:t>WAL (Write-Ahead Logging) is how ACID is achieved. Basically, the log record must be flushed to disk before the data file is modified. </a:t>
            </a:r>
          </a:p>
          <a:p>
            <a:pPr marL="274320" indent="-274320" eaLnBrk="1" fontAlgn="auto" hangingPunct="1">
              <a:spcAft>
                <a:spcPts val="0"/>
              </a:spcAft>
              <a:buFont typeface="Wingdings 2"/>
              <a:buChar char=""/>
              <a:defRPr/>
            </a:pPr>
            <a:r>
              <a:rPr lang="en-US" sz="1800" dirty="0" smtClean="0">
                <a:solidFill>
                  <a:schemeClr val="bg1"/>
                </a:solidFill>
              </a:rPr>
              <a:t>Stable Media</a:t>
            </a:r>
          </a:p>
          <a:p>
            <a:pPr marL="548640" lvl="1" indent="-274320" eaLnBrk="1" fontAlgn="auto" hangingPunct="1">
              <a:spcAft>
                <a:spcPts val="0"/>
              </a:spcAft>
              <a:buFont typeface="Wingdings"/>
              <a:buChar char=""/>
              <a:defRPr/>
            </a:pPr>
            <a:r>
              <a:rPr lang="en-US" sz="1400" dirty="0" smtClean="0">
                <a:solidFill>
                  <a:schemeClr val="bg1"/>
                </a:solidFill>
              </a:rPr>
              <a:t>Stable media isn’t just the disk drive. A controller with a battery backed cache is also considered stable. </a:t>
            </a:r>
          </a:p>
          <a:p>
            <a:pPr marL="274320" indent="-274320" eaLnBrk="1" fontAlgn="auto" hangingPunct="1">
              <a:spcAft>
                <a:spcPts val="0"/>
              </a:spcAft>
              <a:buFont typeface="Wingdings 2"/>
              <a:buChar char=""/>
              <a:defRPr/>
            </a:pPr>
            <a:r>
              <a:rPr lang="en-US" sz="1800" dirty="0" smtClean="0">
                <a:solidFill>
                  <a:schemeClr val="bg1"/>
                </a:solidFill>
              </a:rPr>
              <a:t>FUA (Forced Unit Access)</a:t>
            </a:r>
          </a:p>
          <a:p>
            <a:pPr marL="548640" lvl="1" indent="-274320" eaLnBrk="1" fontAlgn="auto" hangingPunct="1">
              <a:spcAft>
                <a:spcPts val="0"/>
              </a:spcAft>
              <a:buFont typeface="Wingdings"/>
              <a:buChar char=""/>
              <a:defRPr/>
            </a:pPr>
            <a:r>
              <a:rPr lang="en-US" sz="1400" dirty="0" smtClean="0">
                <a:solidFill>
                  <a:schemeClr val="bg1"/>
                </a:solidFill>
              </a:rPr>
              <a:t>FILE_FLAG_WRITETHROUGH tells the underlying OS not to use write caching that isn’t considered stable media.</a:t>
            </a:r>
          </a:p>
          <a:p>
            <a:pPr marL="548640" lvl="1" indent="-274320" eaLnBrk="1" fontAlgn="auto" hangingPunct="1">
              <a:spcAft>
                <a:spcPts val="0"/>
              </a:spcAft>
              <a:buFont typeface="Wingdings"/>
              <a:buChar char=""/>
              <a:defRPr/>
            </a:pPr>
            <a:r>
              <a:rPr lang="en-US" sz="1400" dirty="0" smtClean="0">
                <a:solidFill>
                  <a:schemeClr val="bg1"/>
                </a:solidFill>
              </a:rPr>
              <a:t>FILE_FLAG_NO_BUFFERING tells the OS not to buffer the file ether. </a:t>
            </a:r>
          </a:p>
          <a:p>
            <a:pPr marL="548640" lvl="1" indent="-274320" eaLnBrk="1" fontAlgn="auto" hangingPunct="1">
              <a:spcAft>
                <a:spcPts val="0"/>
              </a:spcAft>
              <a:buFont typeface="Wingdings"/>
              <a:buChar char=""/>
              <a:defRPr/>
            </a:pPr>
            <a:r>
              <a:rPr lang="en-US" sz="1400" dirty="0" smtClean="0">
                <a:solidFill>
                  <a:schemeClr val="bg1"/>
                </a:solidFill>
              </a:rPr>
              <a:t>At this point the only cache available will be the battery backed or other durable cached on the controller. </a:t>
            </a:r>
          </a:p>
          <a:p>
            <a:pPr marL="274320" indent="-274320" eaLnBrk="1" fontAlgn="auto" hangingPunct="1">
              <a:spcAft>
                <a:spcPts val="0"/>
              </a:spcAft>
              <a:buFont typeface="Wingdings 2"/>
              <a:buChar char=""/>
              <a:defRPr/>
            </a:pPr>
            <a:r>
              <a:rPr lang="en-US" sz="1800" dirty="0" smtClean="0">
                <a:solidFill>
                  <a:schemeClr val="bg1"/>
                </a:solidFill>
              </a:rPr>
              <a:t>File Access</a:t>
            </a:r>
          </a:p>
          <a:p>
            <a:pPr marL="548640" lvl="1" indent="-274320" eaLnBrk="1" fontAlgn="auto" hangingPunct="1">
              <a:spcAft>
                <a:spcPts val="0"/>
              </a:spcAft>
              <a:buFont typeface="Wingdings"/>
              <a:buChar char=""/>
              <a:defRPr/>
            </a:pPr>
            <a:r>
              <a:rPr lang="en-US" sz="1400" dirty="0" smtClean="0">
                <a:solidFill>
                  <a:schemeClr val="bg1"/>
                </a:solidFill>
              </a:rPr>
              <a:t>SQL Server uses asynchronous access for data and log files. </a:t>
            </a:r>
          </a:p>
          <a:p>
            <a:pPr marL="548640" lvl="1" indent="-274320" eaLnBrk="1" fontAlgn="auto" hangingPunct="1">
              <a:spcAft>
                <a:spcPts val="0"/>
              </a:spcAft>
              <a:buFont typeface="Wingdings"/>
              <a:buChar char=""/>
              <a:defRPr/>
            </a:pPr>
            <a:r>
              <a:rPr lang="en-US" sz="1400" dirty="0" smtClean="0">
                <a:solidFill>
                  <a:schemeClr val="bg1"/>
                </a:solidFill>
              </a:rPr>
              <a:t>SQL Server will try and gather writes to the data file into bigger blocks but the log is always written to sequentially. </a:t>
            </a:r>
          </a:p>
          <a:p>
            <a:pPr marL="548640" lvl="1" indent="-274320" eaLnBrk="1" fontAlgn="auto" hangingPunct="1">
              <a:spcAft>
                <a:spcPts val="0"/>
              </a:spcAft>
              <a:buFont typeface="Wingdings"/>
              <a:buChar char=""/>
              <a:defRPr/>
            </a:pPr>
            <a:endParaRPr lang="en-US" sz="1400" dirty="0" smtClean="0">
              <a:solidFill>
                <a:schemeClr val="bg1"/>
              </a:solidFill>
            </a:endParaRPr>
          </a:p>
          <a:p>
            <a:pPr marL="274320" indent="-274320" algn="ctr" eaLnBrk="1" fontAlgn="auto" hangingPunct="1">
              <a:spcAft>
                <a:spcPts val="0"/>
              </a:spcAft>
              <a:buFont typeface="Wingdings 2"/>
              <a:buNone/>
              <a:defRPr/>
            </a:pPr>
            <a:r>
              <a:rPr lang="en-US" sz="2000" dirty="0" smtClean="0">
                <a:solidFill>
                  <a:schemeClr val="bg1"/>
                </a:solidFill>
              </a:rPr>
              <a:t>All of these rules apply to everything but tempdb. Since tempdb is recreated at restart every time recoverability isn’t an issue. </a:t>
            </a:r>
            <a:endParaRPr lang="en-US" dirty="0">
              <a:solidFill>
                <a:schemeClr val="bg1"/>
              </a:solidFill>
            </a:endParaRPr>
          </a:p>
        </p:txBody>
      </p:sp>
      <p:sp>
        <p:nvSpPr>
          <p:cNvPr id="45058" name="Title 1"/>
          <p:cNvSpPr>
            <a:spLocks noGrp="1"/>
          </p:cNvSpPr>
          <p:nvPr>
            <p:ph type="title"/>
          </p:nvPr>
        </p:nvSpPr>
        <p:spPr/>
        <p:txBody>
          <a:bodyPr/>
          <a:lstStyle/>
          <a:p>
            <a:pPr eaLnBrk="1" hangingPunct="1"/>
            <a:r>
              <a:rPr lang="en-GB" dirty="0" smtClean="0">
                <a:solidFill>
                  <a:schemeClr val="bg1"/>
                </a:solidFill>
              </a:rPr>
              <a:t>SQL Server and The File System</a:t>
            </a:r>
            <a:endParaRPr lang="en-US" dirty="0" smtClean="0">
              <a:solidFill>
                <a:schemeClr val="bg1"/>
              </a:solidFill>
            </a:endParaRPr>
          </a:p>
        </p:txBody>
      </p:sp>
      <p:pic>
        <p:nvPicPr>
          <p:cNvPr id="4" name="Picture 4"/>
          <p:cNvPicPr>
            <a:picLocks noChangeAspect="1"/>
          </p:cNvPicPr>
          <p:nvPr/>
        </p:nvPicPr>
        <p:blipFill>
          <a:blip r:embed="rId2"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1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SQL Server and The File System</a:t>
            </a:r>
            <a:endParaRPr kumimoji="0" lang="en-US" sz="41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endParaRPr>
          </a:p>
        </p:txBody>
      </p:sp>
      <p:pic>
        <p:nvPicPr>
          <p:cNvPr id="6" name="Picture 4"/>
          <p:cNvPicPr>
            <a:picLocks noChangeAspect="1"/>
          </p:cNvPicPr>
          <p:nvPr/>
        </p:nvPicPr>
        <p:blipFill>
          <a:blip r:embed="rId2" cstate="print"/>
          <a:srcRect/>
          <a:stretch>
            <a:fillRect/>
          </a:stretch>
        </p:blipFill>
        <p:spPr bwMode="auto">
          <a:xfrm>
            <a:off x="106363" y="6229350"/>
            <a:ext cx="1189037" cy="500063"/>
          </a:xfrm>
          <a:prstGeom prst="rect">
            <a:avLst/>
          </a:prstGeom>
          <a:noFill/>
          <a:ln w="9525">
            <a:noFill/>
            <a:miter lim="800000"/>
            <a:headEnd/>
            <a:tailEnd/>
          </a:ln>
        </p:spPr>
      </p:pic>
      <p:sp>
        <p:nvSpPr>
          <p:cNvPr id="7" name="Rectangle 2"/>
          <p:cNvSpPr>
            <a:spLocks noGrp="1" noChangeArrowheads="1"/>
          </p:cNvSpPr>
          <p:nvPr>
            <p:ph idx="1"/>
          </p:nvPr>
        </p:nvSpPr>
        <p:spPr>
          <a:xfrm>
            <a:off x="457200" y="1371600"/>
            <a:ext cx="8229600" cy="4757738"/>
          </a:xfrm>
        </p:spPr>
        <p:txBody>
          <a:bodyPr>
            <a:normAutofit/>
          </a:bodyPr>
          <a:lstStyle/>
          <a:p>
            <a:pPr marL="274320" indent="-274320" eaLnBrk="1" fontAlgn="auto" hangingPunct="1">
              <a:lnSpc>
                <a:spcPct val="90000"/>
              </a:lnSpc>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chemeClr val="bg1"/>
                </a:solidFill>
              </a:rPr>
              <a:t>Format data partitions to 64k cluster size for performance. SQL Server reads in 64k chunks if possible</a:t>
            </a:r>
          </a:p>
          <a:p>
            <a:pPr marL="274320" indent="-274320" eaLnBrk="1" fontAlgn="auto" hangingPunct="1">
              <a:spcBef>
                <a:spcPts val="70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chemeClr val="bg1"/>
                </a:solidFill>
              </a:rPr>
              <a:t>Sector alignment to prevent split I/O’s</a:t>
            </a:r>
          </a:p>
          <a:p>
            <a:pPr marL="274320" indent="-274320" eaLnBrk="1" fontAlgn="auto" hangingPunct="1">
              <a:spcBef>
                <a:spcPts val="70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chemeClr val="bg1"/>
                </a:solidFill>
              </a:rPr>
              <a:t>MBR occupies the first 63 sectors leaving your partition starting on the 64</a:t>
            </a:r>
            <a:r>
              <a:rPr lang="en-GB" sz="2000" baseline="30000" dirty="0" smtClean="0">
                <a:solidFill>
                  <a:schemeClr val="bg1"/>
                </a:solidFill>
              </a:rPr>
              <a:t>th</a:t>
            </a:r>
          </a:p>
          <a:p>
            <a:pPr marL="274320" indent="-274320" eaLnBrk="1" fontAlgn="auto" hangingPunct="1">
              <a:spcBef>
                <a:spcPts val="70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chemeClr val="bg1"/>
                </a:solidFill>
              </a:rPr>
              <a:t>Use diskpar (windows 2000/2003 pre sp1)</a:t>
            </a:r>
          </a:p>
          <a:p>
            <a:pPr marL="274320" indent="-274320" eaLnBrk="1" fontAlgn="auto" hangingPunct="1">
              <a:spcBef>
                <a:spcPts val="70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chemeClr val="bg1"/>
                </a:solidFill>
              </a:rPr>
              <a:t>Use diskpart (windows 2003 sp1 or greater)</a:t>
            </a:r>
          </a:p>
          <a:p>
            <a:pPr marL="274320" indent="-274320" eaLnBrk="1" fontAlgn="auto" hangingPunct="1">
              <a:spcBef>
                <a:spcPts val="70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chemeClr val="bg1"/>
                </a:solidFill>
              </a:rPr>
              <a:t>Windows 2008 aligns out of the box on 1MB </a:t>
            </a:r>
          </a:p>
          <a:p>
            <a:pPr marL="274320" indent="-274320" eaLnBrk="1" fontAlgn="auto" hangingPunct="1">
              <a:spcBef>
                <a:spcPts val="70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chemeClr val="bg1"/>
                </a:solidFill>
              </a:rPr>
              <a:t>Disk defrag will not fix this!</a:t>
            </a:r>
          </a:p>
          <a:p>
            <a:pPr marL="274320" indent="-274320" eaLnBrk="1" fontAlgn="auto" hangingPunct="1">
              <a:spcBef>
                <a:spcPts val="70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chemeClr val="bg1"/>
                </a:solidFill>
              </a:rPr>
              <a:t>Full partition format will not fix this!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sz="2000" b="1" dirty="0" smtClean="0">
                <a:solidFill>
                  <a:schemeClr val="bg1"/>
                </a:solidFill>
              </a:rPr>
              <a:t>Response Time = Service Time + Wait Time</a:t>
            </a:r>
          </a:p>
          <a:p>
            <a:r>
              <a:rPr lang="en-US" sz="2000" dirty="0" smtClean="0">
                <a:solidFill>
                  <a:schemeClr val="bg1"/>
                </a:solidFill>
              </a:rPr>
              <a:t>Forget Disk Queue Length</a:t>
            </a:r>
          </a:p>
          <a:p>
            <a:pPr lvl="1"/>
            <a:r>
              <a:rPr lang="en-US" sz="2000" dirty="0" smtClean="0">
                <a:solidFill>
                  <a:schemeClr val="bg1"/>
                </a:solidFill>
              </a:rPr>
              <a:t>More relevant 10 year ago than today</a:t>
            </a:r>
          </a:p>
          <a:p>
            <a:pPr lvl="1"/>
            <a:r>
              <a:rPr lang="en-US" sz="2000" dirty="0" smtClean="0">
                <a:solidFill>
                  <a:schemeClr val="bg1"/>
                </a:solidFill>
              </a:rPr>
              <a:t>Caches mask DQ, SSD’s behave differently</a:t>
            </a:r>
          </a:p>
          <a:p>
            <a:r>
              <a:rPr lang="en-US" sz="2000" dirty="0" smtClean="0">
                <a:solidFill>
                  <a:schemeClr val="bg1"/>
                </a:solidFill>
              </a:rPr>
              <a:t>Focus on latency and waits</a:t>
            </a:r>
          </a:p>
          <a:p>
            <a:pPr lvl="1"/>
            <a:r>
              <a:rPr lang="en-US" sz="2000" dirty="0" err="1" smtClean="0">
                <a:solidFill>
                  <a:schemeClr val="bg1"/>
                </a:solidFill>
              </a:rPr>
              <a:t>sys.dm_io_virtual_file_stats</a:t>
            </a:r>
            <a:endParaRPr lang="en-US" sz="2000" dirty="0" smtClean="0">
              <a:solidFill>
                <a:schemeClr val="bg1"/>
              </a:solidFill>
            </a:endParaRPr>
          </a:p>
          <a:p>
            <a:pPr lvl="2"/>
            <a:r>
              <a:rPr lang="en-US" sz="1800" dirty="0" smtClean="0">
                <a:solidFill>
                  <a:schemeClr val="bg1"/>
                </a:solidFill>
              </a:rPr>
              <a:t>Gives you time to read and write IO’s</a:t>
            </a:r>
          </a:p>
          <a:p>
            <a:pPr lvl="2"/>
            <a:r>
              <a:rPr lang="en-US" sz="1800" dirty="0" smtClean="0">
                <a:solidFill>
                  <a:schemeClr val="bg1"/>
                </a:solidFill>
              </a:rPr>
              <a:t>Gives you amount of data written and read at the file level</a:t>
            </a:r>
          </a:p>
          <a:p>
            <a:pPr lvl="2"/>
            <a:r>
              <a:rPr lang="en-US" sz="1800" dirty="0" smtClean="0">
                <a:solidFill>
                  <a:schemeClr val="bg1"/>
                </a:solidFill>
              </a:rPr>
              <a:t>Great for finding SAN hot spots</a:t>
            </a:r>
          </a:p>
          <a:p>
            <a:pPr lvl="1"/>
            <a:r>
              <a:rPr lang="en-US" sz="2000" dirty="0" err="1" smtClean="0">
                <a:solidFill>
                  <a:schemeClr val="bg1"/>
                </a:solidFill>
              </a:rPr>
              <a:t>sys.dm_os_wait_stats</a:t>
            </a:r>
            <a:endParaRPr lang="en-US" sz="2000" dirty="0" smtClean="0">
              <a:solidFill>
                <a:schemeClr val="bg1"/>
              </a:solidFill>
            </a:endParaRPr>
          </a:p>
          <a:p>
            <a:pPr lvl="2"/>
            <a:r>
              <a:rPr lang="en-US" sz="1800" dirty="0" smtClean="0">
                <a:solidFill>
                  <a:schemeClr val="bg1"/>
                </a:solidFill>
              </a:rPr>
              <a:t>Gives you what SQL Server is doing besides IO</a:t>
            </a:r>
          </a:p>
          <a:p>
            <a:pPr lvl="2"/>
            <a:r>
              <a:rPr lang="en-US" sz="1800" dirty="0" smtClean="0">
                <a:solidFill>
                  <a:schemeClr val="bg1"/>
                </a:solidFill>
              </a:rPr>
              <a:t>Only at a instance level</a:t>
            </a:r>
          </a:p>
        </p:txBody>
      </p:sp>
      <p:sp>
        <p:nvSpPr>
          <p:cNvPr id="3" name="Title 2"/>
          <p:cNvSpPr>
            <a:spLocks noGrp="1"/>
          </p:cNvSpPr>
          <p:nvPr>
            <p:ph type="title"/>
          </p:nvPr>
        </p:nvSpPr>
        <p:spPr/>
        <p:txBody>
          <a:bodyPr/>
          <a:lstStyle/>
          <a:p>
            <a:r>
              <a:rPr lang="en-US" dirty="0" smtClean="0">
                <a:solidFill>
                  <a:schemeClr val="bg1"/>
                </a:solidFill>
              </a:rPr>
              <a:t>Monitoring Performance</a:t>
            </a:r>
            <a:endParaRPr lang="en-US"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921727">
            <a:off x="6667590" y="485481"/>
            <a:ext cx="1533608" cy="6247864"/>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a:t>
            </a:r>
          </a:p>
        </p:txBody>
      </p:sp>
      <p:sp>
        <p:nvSpPr>
          <p:cNvPr id="4" name="Title 3"/>
          <p:cNvSpPr>
            <a:spLocks noGrp="1"/>
          </p:cNvSpPr>
          <p:nvPr>
            <p:ph type="title"/>
          </p:nvPr>
        </p:nvSpPr>
        <p:spPr/>
        <p:txBody>
          <a:bodyPr/>
          <a:lstStyle/>
          <a:p>
            <a:pPr algn="ctr" eaLnBrk="1" fontAlgn="auto" hangingPunct="1">
              <a:spcAft>
                <a:spcPts val="0"/>
              </a:spcAft>
              <a:defRPr/>
            </a:pPr>
            <a:r>
              <a:rPr lang="en-US" dirty="0" smtClean="0">
                <a:solidFill>
                  <a:schemeClr val="bg2"/>
                </a:solidFill>
              </a:rPr>
              <a:t>QUESTIONS?</a:t>
            </a:r>
            <a:endParaRPr lang="en-US" dirty="0">
              <a:solidFill>
                <a:schemeClr val="bg2"/>
              </a:solidFill>
            </a:endParaRPr>
          </a:p>
        </p:txBody>
      </p:sp>
      <p:pic>
        <p:nvPicPr>
          <p:cNvPr id="8197" name="Picture 6"/>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
        <p:nvSpPr>
          <p:cNvPr id="7" name="Text Placeholder 6"/>
          <p:cNvSpPr>
            <a:spLocks noGrp="1"/>
          </p:cNvSpPr>
          <p:nvPr>
            <p:ph type="body"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066800"/>
            <a:ext cx="7772400" cy="1828800"/>
          </a:xfrm>
        </p:spPr>
        <p:txBody>
          <a:bodyPr/>
          <a:lstStyle/>
          <a:p>
            <a:pPr eaLnBrk="1" fontAlgn="auto" hangingPunct="1">
              <a:spcAft>
                <a:spcPts val="0"/>
              </a:spcAft>
              <a:defRPr/>
            </a:pPr>
            <a:r>
              <a:rPr lang="en-US" dirty="0" smtClean="0">
                <a:solidFill>
                  <a:schemeClr val="bg2"/>
                </a:solidFill>
              </a:rPr>
              <a:t>SQL Saturday </a:t>
            </a:r>
            <a:r>
              <a:rPr lang="en-US" dirty="0" smtClean="0">
                <a:solidFill>
                  <a:schemeClr val="bg2"/>
                </a:solidFill>
              </a:rPr>
              <a:t>#57 Houston</a:t>
            </a:r>
            <a:endParaRPr lang="en-US" dirty="0">
              <a:solidFill>
                <a:schemeClr val="bg2"/>
              </a:solidFill>
            </a:endParaRPr>
          </a:p>
        </p:txBody>
      </p:sp>
      <p:sp>
        <p:nvSpPr>
          <p:cNvPr id="10244" name="Text Placeholder 4"/>
          <p:cNvSpPr>
            <a:spLocks noGrp="1"/>
          </p:cNvSpPr>
          <p:nvPr>
            <p:ph type="body" idx="1"/>
          </p:nvPr>
        </p:nvSpPr>
        <p:spPr>
          <a:xfrm>
            <a:off x="3886200" y="2971800"/>
            <a:ext cx="4684713" cy="3316287"/>
          </a:xfrm>
        </p:spPr>
        <p:txBody>
          <a:bodyPr/>
          <a:lstStyle/>
          <a:p>
            <a:r>
              <a:rPr lang="en-GB" sz="1400" dirty="0" smtClean="0">
                <a:solidFill>
                  <a:schemeClr val="bg1"/>
                </a:solidFill>
              </a:rPr>
              <a:t>Understanding Storage Systems and SQL Server </a:t>
            </a:r>
          </a:p>
          <a:p>
            <a:r>
              <a:rPr lang="en-GB" sz="2000" dirty="0" smtClean="0">
                <a:solidFill>
                  <a:schemeClr val="bg1"/>
                </a:solidFill>
              </a:rPr>
              <a:t>Wesley Brown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err="1" smtClean="0">
                <a:solidFill>
                  <a:schemeClr val="bg1"/>
                </a:solidFill>
              </a:rPr>
              <a:t>wes@planetarydb.com</a:t>
            </a:r>
            <a:endParaRPr lang="en-GB" sz="2000" dirty="0" smtClean="0">
              <a:solidFill>
                <a:schemeClr val="bg1"/>
              </a:solidFill>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Twitter @</a:t>
            </a:r>
            <a:r>
              <a:rPr lang="en-GB" sz="2000" dirty="0" err="1" smtClean="0">
                <a:solidFill>
                  <a:schemeClr val="bg1"/>
                </a:solidFill>
              </a:rPr>
              <a:t>WesBrownSQL</a:t>
            </a:r>
            <a:endParaRPr lang="en-GB" sz="2000" dirty="0" smtClean="0">
              <a:solidFill>
                <a:schemeClr val="bg1"/>
              </a:solidFill>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chemeClr val="bg1"/>
                </a:solidFill>
              </a:rPr>
              <a:t>Blog </a:t>
            </a:r>
            <a:r>
              <a:rPr lang="en-GB" sz="2000" dirty="0" smtClean="0">
                <a:solidFill>
                  <a:schemeClr val="bg1"/>
                </a:solidFill>
                <a:hlinkClick r:id="rId3"/>
              </a:rPr>
              <a:t>http://www.sqlserverio.com</a:t>
            </a:r>
            <a:endParaRPr lang="en-GB" sz="2000" dirty="0" smtClean="0">
              <a:solidFill>
                <a:schemeClr val="bg1"/>
              </a:solidFill>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chemeClr val="bg1"/>
                </a:solidFill>
                <a:hlinkClick r:id="rId4"/>
              </a:rPr>
              <a:t>http://www.wesworld.net/raidcalculator.html</a:t>
            </a:r>
            <a:endParaRPr lang="en-GB" sz="1600" dirty="0" smtClean="0">
              <a:solidFill>
                <a:schemeClr val="bg1"/>
              </a:solidFill>
            </a:endParaRPr>
          </a:p>
        </p:txBody>
      </p:sp>
      <p:pic>
        <p:nvPicPr>
          <p:cNvPr id="10245" name="Picture 6"/>
          <p:cNvPicPr>
            <a:picLocks noChangeAspect="1"/>
          </p:cNvPicPr>
          <p:nvPr/>
        </p:nvPicPr>
        <p:blipFill>
          <a:blip r:embed="rId5"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82550"/>
            <a:ext cx="8229600" cy="908050"/>
          </a:xfrm>
        </p:spPr>
        <p:txBody>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smtClean="0">
                <a:solidFill>
                  <a:schemeClr val="bg1"/>
                </a:solidFill>
              </a:rPr>
              <a:t>Peripheral Buses and Speeds</a:t>
            </a:r>
          </a:p>
        </p:txBody>
      </p:sp>
      <p:graphicFrame>
        <p:nvGraphicFramePr>
          <p:cNvPr id="77" name="Table 76"/>
          <p:cNvGraphicFramePr>
            <a:graphicFrameLocks noGrp="1"/>
          </p:cNvGraphicFramePr>
          <p:nvPr/>
        </p:nvGraphicFramePr>
        <p:xfrm>
          <a:off x="304800" y="1066800"/>
          <a:ext cx="8229600" cy="2250544"/>
        </p:xfrm>
        <a:graphic>
          <a:graphicData uri="http://schemas.openxmlformats.org/drawingml/2006/table">
            <a:tbl>
              <a:tblPr firstRow="1" bandRow="1">
                <a:tableStyleId>{5C22544A-7EE6-4342-B048-85BDC9FD1C3A}</a:tableStyleId>
              </a:tblPr>
              <a:tblGrid>
                <a:gridCol w="4114800"/>
                <a:gridCol w="4114800"/>
              </a:tblGrid>
              <a:tr h="318969">
                <a:tc>
                  <a:txBody>
                    <a:bodyPr/>
                    <a:lstStyle/>
                    <a:p>
                      <a:pPr algn="ctr"/>
                      <a:r>
                        <a:rPr lang="en-US" sz="1600" baseline="0" dirty="0" smtClean="0">
                          <a:solidFill>
                            <a:schemeClr val="bg1"/>
                          </a:solidFill>
                        </a:rPr>
                        <a:t>Bus Type</a:t>
                      </a:r>
                      <a:endParaRPr lang="en-US" sz="1600" baseline="0" dirty="0">
                        <a:solidFill>
                          <a:schemeClr val="bg1"/>
                        </a:solidFill>
                      </a:endParaRPr>
                    </a:p>
                  </a:txBody>
                  <a:tcPr>
                    <a:solidFill>
                      <a:schemeClr val="accent3">
                        <a:lumMod val="75000"/>
                      </a:schemeClr>
                    </a:solidFill>
                  </a:tcPr>
                </a:tc>
                <a:tc>
                  <a:txBody>
                    <a:bodyPr/>
                    <a:lstStyle/>
                    <a:p>
                      <a:pPr algn="ctr"/>
                      <a:r>
                        <a:rPr lang="en-US" sz="1600" baseline="0" dirty="0" smtClean="0">
                          <a:solidFill>
                            <a:schemeClr val="bg1"/>
                          </a:solidFill>
                        </a:rPr>
                        <a:t>Speed MB/Sec</a:t>
                      </a:r>
                      <a:endParaRPr lang="en-US" sz="1600" baseline="0" dirty="0">
                        <a:solidFill>
                          <a:schemeClr val="bg1"/>
                        </a:solidFill>
                      </a:endParaRPr>
                    </a:p>
                  </a:txBody>
                  <a:tcPr>
                    <a:solidFill>
                      <a:schemeClr val="accent3">
                        <a:lumMod val="75000"/>
                      </a:schemeClr>
                    </a:solidFill>
                  </a:tcPr>
                </a:tc>
              </a:tr>
              <a:tr h="318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FFFF"/>
                          </a:solidFill>
                          <a:cs typeface="Arial" charset="0"/>
                        </a:rPr>
                        <a:t>PCI 32-bit/33 MHz</a:t>
                      </a:r>
                    </a:p>
                  </a:txBody>
                  <a:tcPr>
                    <a:solidFill>
                      <a:schemeClr val="accent3">
                        <a:lumMod val="50000"/>
                      </a:schemeClr>
                    </a:solidFill>
                  </a:tcPr>
                </a:tc>
                <a:tc>
                  <a:txBody>
                    <a:bodyPr/>
                    <a:lstStyle/>
                    <a:p>
                      <a:pPr algn="ctr"/>
                      <a:r>
                        <a:rPr lang="en-GB" sz="1600" b="1" dirty="0" smtClean="0">
                          <a:solidFill>
                            <a:srgbClr val="FFFFFF"/>
                          </a:solidFill>
                          <a:cs typeface="Arial" charset="0"/>
                        </a:rPr>
                        <a:t>133</a:t>
                      </a:r>
                      <a:endParaRPr lang="en-US" sz="1600" b="1" baseline="0" dirty="0">
                        <a:solidFill>
                          <a:schemeClr val="bg1"/>
                        </a:solidFill>
                      </a:endParaRPr>
                    </a:p>
                  </a:txBody>
                  <a:tcPr>
                    <a:solidFill>
                      <a:schemeClr val="accent3">
                        <a:lumMod val="50000"/>
                      </a:schemeClr>
                    </a:solidFill>
                  </a:tcPr>
                </a:tc>
              </a:tr>
              <a:tr h="318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cs typeface="Arial" charset="0"/>
                        </a:rPr>
                        <a:t>PCI-X</a:t>
                      </a:r>
                    </a:p>
                  </a:txBody>
                  <a:tcPr>
                    <a:solidFill>
                      <a:schemeClr val="accent3">
                        <a:lumMod val="50000"/>
                      </a:schemeClr>
                    </a:solidFill>
                  </a:tcPr>
                </a:tc>
                <a:tc>
                  <a:txBody>
                    <a:bodyPr/>
                    <a:lstStyle/>
                    <a:p>
                      <a:pPr algn="ctr"/>
                      <a:r>
                        <a:rPr lang="en-US" sz="1600" b="1" baseline="0" dirty="0" smtClean="0">
                          <a:solidFill>
                            <a:schemeClr val="tx1"/>
                          </a:solidFill>
                        </a:rPr>
                        <a:t>1066</a:t>
                      </a:r>
                    </a:p>
                  </a:txBody>
                  <a:tcPr>
                    <a:solidFill>
                      <a:schemeClr val="accent3">
                        <a:lumMod val="50000"/>
                      </a:schemeClr>
                    </a:solidFill>
                  </a:tcPr>
                </a:tc>
              </a:tr>
              <a:tr h="318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FFFF"/>
                          </a:solidFill>
                          <a:cs typeface="Arial" charset="0"/>
                        </a:rPr>
                        <a:t>PCI Express x1, 4, 8, 16</a:t>
                      </a:r>
                    </a:p>
                  </a:txBody>
                  <a:tcPr>
                    <a:solidFill>
                      <a:schemeClr val="accent3">
                        <a:lumMod val="50000"/>
                      </a:schemeClr>
                    </a:solidFill>
                  </a:tcPr>
                </a:tc>
                <a:tc>
                  <a:txBody>
                    <a:bodyPr/>
                    <a:lstStyle/>
                    <a:p>
                      <a:pPr algn="ctr"/>
                      <a:r>
                        <a:rPr lang="en-US" sz="1600" b="1" baseline="0" dirty="0" smtClean="0">
                          <a:solidFill>
                            <a:schemeClr val="tx1"/>
                          </a:solidFill>
                        </a:rPr>
                        <a:t>250, 1000, 2000, 4000</a:t>
                      </a:r>
                    </a:p>
                  </a:txBody>
                  <a:tcPr>
                    <a:solidFill>
                      <a:schemeClr val="accent3">
                        <a:lumMod val="50000"/>
                      </a:schemeClr>
                    </a:solidFill>
                  </a:tcPr>
                </a:tc>
              </a:tr>
              <a:tr h="318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FFFF"/>
                          </a:solidFill>
                          <a:cs typeface="Arial" charset="0"/>
                        </a:rPr>
                        <a:t>PCI Express</a:t>
                      </a:r>
                      <a:r>
                        <a:rPr lang="en-GB" sz="1600" b="1" baseline="0" dirty="0" smtClean="0">
                          <a:solidFill>
                            <a:srgbClr val="FFFFFF"/>
                          </a:solidFill>
                          <a:cs typeface="Arial" charset="0"/>
                        </a:rPr>
                        <a:t> 2.0 x16, 32</a:t>
                      </a:r>
                      <a:endParaRPr lang="en-GB" sz="1600" b="1" dirty="0" smtClean="0">
                        <a:solidFill>
                          <a:srgbClr val="FFFFFF"/>
                        </a:solidFill>
                        <a:cs typeface="Arial" charset="0"/>
                      </a:endParaRPr>
                    </a:p>
                  </a:txBody>
                  <a:tcPr>
                    <a:solidFill>
                      <a:schemeClr val="accent3">
                        <a:lumMod val="50000"/>
                      </a:schemeClr>
                    </a:solidFill>
                  </a:tcPr>
                </a:tc>
                <a:tc>
                  <a:txBody>
                    <a:bodyPr/>
                    <a:lstStyle/>
                    <a:p>
                      <a:pPr algn="ctr"/>
                      <a:r>
                        <a:rPr lang="en-US" sz="1600" b="1" baseline="0" dirty="0" smtClean="0">
                          <a:solidFill>
                            <a:schemeClr val="tx1"/>
                          </a:solidFill>
                        </a:rPr>
                        <a:t>8000,1600</a:t>
                      </a:r>
                    </a:p>
                  </a:txBody>
                  <a:tcPr>
                    <a:solidFill>
                      <a:schemeClr val="accent3">
                        <a:lumMod val="50000"/>
                      </a:schemeClr>
                    </a:solidFill>
                  </a:tcPr>
                </a:tc>
              </a:tr>
              <a:tr h="574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FFFF"/>
                          </a:solidFill>
                          <a:cs typeface="Arial" charset="0"/>
                        </a:rPr>
                        <a:t>PCI</a:t>
                      </a:r>
                      <a:r>
                        <a:rPr lang="en-GB" sz="1600" b="1" baseline="0" dirty="0" smtClean="0">
                          <a:solidFill>
                            <a:srgbClr val="FFFFFF"/>
                          </a:solidFill>
                          <a:cs typeface="Arial" charset="0"/>
                        </a:rPr>
                        <a:t> Express 3.0 x16 (2011~)</a:t>
                      </a:r>
                      <a:endParaRPr lang="en-GB" sz="1600" b="1" dirty="0" smtClean="0">
                        <a:solidFill>
                          <a:srgbClr val="FFFFFF"/>
                        </a:solidFill>
                        <a:cs typeface="Arial" charset="0"/>
                      </a:endParaRPr>
                    </a:p>
                  </a:txBody>
                  <a:tcPr>
                    <a:solidFill>
                      <a:schemeClr val="accent3">
                        <a:lumMod val="50000"/>
                      </a:schemeClr>
                    </a:solidFill>
                  </a:tcPr>
                </a:tc>
                <a:tc>
                  <a:txBody>
                    <a:bodyPr/>
                    <a:lstStyle/>
                    <a:p>
                      <a:pPr algn="ctr"/>
                      <a:r>
                        <a:rPr lang="en-US" sz="1600" b="1" baseline="0" dirty="0" smtClean="0">
                          <a:solidFill>
                            <a:schemeClr val="tx1"/>
                          </a:solidFill>
                        </a:rPr>
                        <a:t>32000</a:t>
                      </a:r>
                    </a:p>
                  </a:txBody>
                  <a:tcPr>
                    <a:solidFill>
                      <a:schemeClr val="accent3">
                        <a:lumMod val="50000"/>
                      </a:schemeClr>
                    </a:solidFill>
                  </a:tcPr>
                </a:tc>
              </a:tr>
            </a:tbl>
          </a:graphicData>
        </a:graphic>
      </p:graphicFrame>
      <p:pic>
        <p:nvPicPr>
          <p:cNvPr id="7"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
        <p:nvSpPr>
          <p:cNvPr id="8" name="TextBox 7"/>
          <p:cNvSpPr txBox="1"/>
          <p:nvPr/>
        </p:nvSpPr>
        <p:spPr>
          <a:xfrm>
            <a:off x="304800" y="3657600"/>
            <a:ext cx="8229600" cy="860492"/>
          </a:xfrm>
          <a:prstGeom prst="rect">
            <a:avLst/>
          </a:prstGeom>
          <a:noFill/>
        </p:spPr>
        <p:txBody>
          <a:bodyPr wrap="square" rtlCol="0">
            <a:spAutoFit/>
          </a:bodyPr>
          <a:lstStyle/>
          <a:p>
            <a:r>
              <a:rPr lang="en-US" sz="2400" dirty="0" smtClean="0"/>
              <a:t>Always use the fastest bus possible for your disks.</a:t>
            </a:r>
          </a:p>
          <a:p>
            <a:r>
              <a:rPr lang="en-US" sz="2400" dirty="0" smtClean="0"/>
              <a:t>Some buses are shared (</a:t>
            </a:r>
            <a:r>
              <a:rPr lang="en-US" sz="2400" dirty="0" err="1" smtClean="0"/>
              <a:t>pci</a:t>
            </a:r>
            <a:r>
              <a:rPr lang="en-US" sz="2400" dirty="0" smtClean="0"/>
              <a:t>-x).</a:t>
            </a:r>
            <a:endParaRPr lang="en-US" sz="2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idx="1"/>
          </p:nvPr>
        </p:nvSpPr>
        <p:spPr>
          <a:xfrm>
            <a:off x="381000" y="990600"/>
            <a:ext cx="8229600" cy="4581525"/>
          </a:xfrm>
        </p:spPr>
        <p:txBody>
          <a:bodyPr/>
          <a:lstStyle/>
          <a:p>
            <a:pPr marL="608013" indent="-608013" eaLnBrk="1" hangingPunct="1">
              <a:spcBef>
                <a:spcPts val="7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800" dirty="0" smtClean="0">
                <a:solidFill>
                  <a:schemeClr val="bg1"/>
                </a:solidFill>
              </a:rPr>
              <a:t>Drive caches 2MB to 64MB+</a:t>
            </a:r>
          </a:p>
          <a:p>
            <a:pPr marL="989013" lvl="1" indent="-531813" eaLnBrk="1" hangingPunct="1">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400" dirty="0" smtClean="0">
                <a:solidFill>
                  <a:schemeClr val="bg1"/>
                </a:solidFill>
              </a:rPr>
              <a:t>Adaptive Segmentation</a:t>
            </a:r>
          </a:p>
          <a:p>
            <a:pPr marL="989013" lvl="1" indent="-531813" eaLnBrk="1" hangingPunct="1">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400" dirty="0" smtClean="0">
                <a:solidFill>
                  <a:schemeClr val="bg1"/>
                </a:solidFill>
              </a:rPr>
              <a:t>Pre-Fetch</a:t>
            </a:r>
          </a:p>
          <a:p>
            <a:pPr marL="608013" indent="-608013" eaLnBrk="1" hangingPunct="1">
              <a:spcBef>
                <a:spcPts val="7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800" dirty="0" smtClean="0">
                <a:solidFill>
                  <a:schemeClr val="bg1"/>
                </a:solidFill>
              </a:rPr>
              <a:t>RAID Host Bus Adapters</a:t>
            </a:r>
          </a:p>
          <a:p>
            <a:pPr marL="989013" lvl="1" indent="-531813" eaLnBrk="1" hangingPunct="1">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400" dirty="0" smtClean="0">
                <a:solidFill>
                  <a:schemeClr val="bg1"/>
                </a:solidFill>
              </a:rPr>
              <a:t>Read caching</a:t>
            </a:r>
          </a:p>
          <a:p>
            <a:pPr marL="989013" lvl="1" indent="-531813" eaLnBrk="1" hangingPunct="1">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400" dirty="0" smtClean="0">
                <a:solidFill>
                  <a:schemeClr val="bg1"/>
                </a:solidFill>
              </a:rPr>
              <a:t>Write caching !WARNING!</a:t>
            </a:r>
          </a:p>
          <a:p>
            <a:pPr marL="1371600" lvl="2" indent="-457200" eaLnBrk="1" hangingPunct="1">
              <a:spcBef>
                <a:spcPts val="5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dirty="0" smtClean="0">
                <a:solidFill>
                  <a:schemeClr val="bg1"/>
                </a:solidFill>
              </a:rPr>
              <a:t>Hardened writes</a:t>
            </a:r>
          </a:p>
          <a:p>
            <a:pPr marL="1371600" lvl="2" indent="-457200" eaLnBrk="1" hangingPunct="1">
              <a:spcBef>
                <a:spcPts val="5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dirty="0" smtClean="0">
                <a:solidFill>
                  <a:schemeClr val="bg1"/>
                </a:solidFill>
              </a:rPr>
              <a:t>Pay now or pay later</a:t>
            </a:r>
          </a:p>
          <a:p>
            <a:pPr marL="1371600" lvl="2" indent="-457200" eaLnBrk="1" hangingPunct="1">
              <a:spcBef>
                <a:spcPts val="5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dirty="0" smtClean="0">
                <a:solidFill>
                  <a:schemeClr val="bg1"/>
                </a:solidFill>
              </a:rPr>
              <a:t>Writes take precedence over reads</a:t>
            </a:r>
          </a:p>
          <a:p>
            <a:pPr marL="1371600" lvl="2" indent="-457200" eaLnBrk="1" hangingPunct="1">
              <a:spcBef>
                <a:spcPts val="5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dirty="0" smtClean="0">
                <a:solidFill>
                  <a:schemeClr val="bg1"/>
                </a:solidFill>
              </a:rPr>
              <a:t>16GB buffer pool vs. 256 MB IO cache, you do the math</a:t>
            </a:r>
          </a:p>
        </p:txBody>
      </p:sp>
      <p:sp>
        <p:nvSpPr>
          <p:cNvPr id="17410" name="Rectangle 1"/>
          <p:cNvSpPr>
            <a:spLocks noGrp="1" noChangeArrowheads="1"/>
          </p:cNvSpPr>
          <p:nvPr>
            <p:ph type="title"/>
          </p:nvPr>
        </p:nvSpPr>
        <p:spPr>
          <a:xfrm>
            <a:off x="457200" y="152400"/>
            <a:ext cx="8229600" cy="685800"/>
          </a:xfrm>
        </p:spPr>
        <p:txBody>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solidFill>
                  <a:schemeClr val="bg1"/>
                </a:solidFill>
              </a:rPr>
              <a:t>Disk Controllers, Host Bus Adapters, and Interfaces</a:t>
            </a:r>
            <a:endParaRPr lang="en-GB" sz="2400" dirty="0" smtClean="0">
              <a:solidFill>
                <a:schemeClr val="bg1"/>
              </a:solidFill>
            </a:endParaRPr>
          </a:p>
        </p:txBody>
      </p:sp>
      <p:pic>
        <p:nvPicPr>
          <p:cNvPr id="4"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533400" y="228600"/>
            <a:ext cx="8229600" cy="762000"/>
          </a:xfrm>
        </p:spPr>
        <p:txBody>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smtClean="0">
                <a:solidFill>
                  <a:schemeClr val="bg1"/>
                </a:solidFill>
              </a:rPr>
              <a:t>Interface Speeds</a:t>
            </a:r>
          </a:p>
        </p:txBody>
      </p:sp>
      <p:sp>
        <p:nvSpPr>
          <p:cNvPr id="19459" name="Line 75"/>
          <p:cNvSpPr>
            <a:spLocks noChangeShapeType="1"/>
          </p:cNvSpPr>
          <p:nvPr/>
        </p:nvSpPr>
        <p:spPr bwMode="auto">
          <a:xfrm>
            <a:off x="228600" y="763588"/>
            <a:ext cx="8686800" cy="1587"/>
          </a:xfrm>
          <a:prstGeom prst="line">
            <a:avLst/>
          </a:prstGeom>
          <a:noFill/>
          <a:ln w="9525">
            <a:noFill/>
            <a:round/>
            <a:headEnd/>
            <a:tailEnd/>
          </a:ln>
        </p:spPr>
        <p:txBody>
          <a:bodyPr/>
          <a:lstStyle/>
          <a:p>
            <a:endParaRPr lang="en-US"/>
          </a:p>
        </p:txBody>
      </p:sp>
      <p:sp>
        <p:nvSpPr>
          <p:cNvPr id="19460" name="Line 76"/>
          <p:cNvSpPr>
            <a:spLocks noChangeShapeType="1"/>
          </p:cNvSpPr>
          <p:nvPr/>
        </p:nvSpPr>
        <p:spPr bwMode="auto">
          <a:xfrm>
            <a:off x="228600" y="6859588"/>
            <a:ext cx="8686800" cy="1587"/>
          </a:xfrm>
          <a:prstGeom prst="line">
            <a:avLst/>
          </a:prstGeom>
          <a:noFill/>
          <a:ln w="9525">
            <a:noFill/>
            <a:round/>
            <a:headEnd/>
            <a:tailEnd/>
          </a:ln>
        </p:spPr>
        <p:txBody>
          <a:bodyPr/>
          <a:lstStyle/>
          <a:p>
            <a:endParaRPr lang="en-US"/>
          </a:p>
        </p:txBody>
      </p:sp>
      <p:graphicFrame>
        <p:nvGraphicFramePr>
          <p:cNvPr id="106" name="Table 105"/>
          <p:cNvGraphicFramePr>
            <a:graphicFrameLocks noGrp="1"/>
          </p:cNvGraphicFramePr>
          <p:nvPr/>
        </p:nvGraphicFramePr>
        <p:xfrm>
          <a:off x="457200" y="1752600"/>
          <a:ext cx="8229600" cy="2145324"/>
        </p:xfrm>
        <a:graphic>
          <a:graphicData uri="http://schemas.openxmlformats.org/drawingml/2006/table">
            <a:tbl>
              <a:tblPr firstRow="1" bandRow="1">
                <a:tableStyleId>{5C22544A-7EE6-4342-B048-85BDC9FD1C3A}</a:tableStyleId>
              </a:tblPr>
              <a:tblGrid>
                <a:gridCol w="4114800"/>
                <a:gridCol w="4114800"/>
              </a:tblGrid>
              <a:tr h="357554">
                <a:tc>
                  <a:txBody>
                    <a:bodyPr/>
                    <a:lstStyle/>
                    <a:p>
                      <a:pPr algn="ctr"/>
                      <a:r>
                        <a:rPr lang="en-US" sz="1600" baseline="0" dirty="0" smtClean="0">
                          <a:solidFill>
                            <a:schemeClr val="bg1"/>
                          </a:solidFill>
                        </a:rPr>
                        <a:t>Bus Type</a:t>
                      </a:r>
                      <a:endParaRPr lang="en-US" sz="1600" baseline="0" dirty="0">
                        <a:solidFill>
                          <a:schemeClr val="bg1"/>
                        </a:solidFill>
                      </a:endParaRPr>
                    </a:p>
                  </a:txBody>
                  <a:tcPr>
                    <a:solidFill>
                      <a:schemeClr val="accent3">
                        <a:lumMod val="75000"/>
                      </a:schemeClr>
                    </a:solidFill>
                  </a:tcPr>
                </a:tc>
                <a:tc>
                  <a:txBody>
                    <a:bodyPr/>
                    <a:lstStyle/>
                    <a:p>
                      <a:pPr algn="ctr"/>
                      <a:r>
                        <a:rPr lang="en-US" sz="1600" baseline="0" dirty="0" smtClean="0">
                          <a:solidFill>
                            <a:schemeClr val="bg1"/>
                          </a:solidFill>
                        </a:rPr>
                        <a:t>Speed MB/Sec</a:t>
                      </a:r>
                      <a:endParaRPr lang="en-US" sz="1600" baseline="0" dirty="0">
                        <a:solidFill>
                          <a:schemeClr val="bg1"/>
                        </a:solidFill>
                      </a:endParaRPr>
                    </a:p>
                  </a:txBody>
                  <a:tcPr>
                    <a:solidFill>
                      <a:schemeClr val="accent3">
                        <a:lumMod val="75000"/>
                      </a:schemeClr>
                    </a:solidFill>
                  </a:tcPr>
                </a:tc>
              </a:tr>
              <a:tr h="3575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cs typeface="Arial" charset="0"/>
                        </a:rPr>
                        <a:t>ATA/133</a:t>
                      </a:r>
                    </a:p>
                  </a:txBody>
                  <a:tcPr>
                    <a:solidFill>
                      <a:schemeClr val="accent3">
                        <a:lumMod val="50000"/>
                      </a:schemeClr>
                    </a:solidFill>
                  </a:tcPr>
                </a:tc>
                <a:tc>
                  <a:txBody>
                    <a:bodyPr/>
                    <a:lstStyle/>
                    <a:p>
                      <a:pPr algn="ctr"/>
                      <a:r>
                        <a:rPr lang="en-GB" sz="1600" b="1" dirty="0" smtClean="0">
                          <a:solidFill>
                            <a:schemeClr val="tx1"/>
                          </a:solidFill>
                          <a:cs typeface="Arial" charset="0"/>
                        </a:rPr>
                        <a:t>133</a:t>
                      </a:r>
                      <a:endParaRPr lang="en-US" sz="1600" b="1" baseline="0" dirty="0">
                        <a:solidFill>
                          <a:schemeClr val="tx1"/>
                        </a:solidFill>
                      </a:endParaRPr>
                    </a:p>
                  </a:txBody>
                  <a:tcPr>
                    <a:solidFill>
                      <a:schemeClr val="accent3">
                        <a:lumMod val="50000"/>
                      </a:schemeClr>
                    </a:solidFill>
                  </a:tcPr>
                </a:tc>
              </a:tr>
              <a:tr h="3575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cs typeface="Arial" charset="0"/>
                        </a:rPr>
                        <a:t>SATA/SAS</a:t>
                      </a:r>
                      <a:r>
                        <a:rPr lang="en-GB" sz="1600" b="1" baseline="0" dirty="0" smtClean="0">
                          <a:solidFill>
                            <a:schemeClr val="tx1"/>
                          </a:solidFill>
                          <a:cs typeface="Arial" charset="0"/>
                        </a:rPr>
                        <a:t> 150, 300, 600</a:t>
                      </a:r>
                      <a:endParaRPr lang="en-GB" sz="1600" b="1" dirty="0" smtClean="0">
                        <a:solidFill>
                          <a:schemeClr val="tx1"/>
                        </a:solidFill>
                        <a:cs typeface="Arial" charset="0"/>
                      </a:endParaRPr>
                    </a:p>
                  </a:txBody>
                  <a:tcPr>
                    <a:solidFill>
                      <a:schemeClr val="accent3">
                        <a:lumMod val="50000"/>
                      </a:schemeClr>
                    </a:solidFill>
                  </a:tcPr>
                </a:tc>
                <a:tc>
                  <a:txBody>
                    <a:bodyPr/>
                    <a:lstStyle/>
                    <a:p>
                      <a:pPr algn="ctr"/>
                      <a:r>
                        <a:rPr lang="en-US" sz="1600" b="1" baseline="0" dirty="0" smtClean="0">
                          <a:solidFill>
                            <a:schemeClr val="tx1"/>
                          </a:solidFill>
                        </a:rPr>
                        <a:t>150, 300, 600</a:t>
                      </a:r>
                    </a:p>
                  </a:txBody>
                  <a:tcPr>
                    <a:solidFill>
                      <a:schemeClr val="accent3">
                        <a:lumMod val="50000"/>
                      </a:schemeClr>
                    </a:solidFill>
                  </a:tcPr>
                </a:tc>
              </a:tr>
              <a:tr h="3575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cs typeface="Arial" charset="0"/>
                        </a:rPr>
                        <a:t>SCSI U160, U320</a:t>
                      </a:r>
                    </a:p>
                  </a:txBody>
                  <a:tcPr>
                    <a:solidFill>
                      <a:schemeClr val="accent3">
                        <a:lumMod val="50000"/>
                      </a:schemeClr>
                    </a:solidFill>
                  </a:tcPr>
                </a:tc>
                <a:tc>
                  <a:txBody>
                    <a:bodyPr/>
                    <a:lstStyle/>
                    <a:p>
                      <a:pPr algn="ctr"/>
                      <a:r>
                        <a:rPr lang="en-US" sz="1600" b="1" baseline="0" dirty="0" smtClean="0">
                          <a:solidFill>
                            <a:schemeClr val="tx1"/>
                          </a:solidFill>
                        </a:rPr>
                        <a:t>160, 320</a:t>
                      </a:r>
                    </a:p>
                  </a:txBody>
                  <a:tcPr>
                    <a:solidFill>
                      <a:schemeClr val="accent3">
                        <a:lumMod val="50000"/>
                      </a:schemeClr>
                    </a:solidFill>
                  </a:tcPr>
                </a:tc>
              </a:tr>
              <a:tr h="3575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cs typeface="Arial" charset="0"/>
                        </a:rPr>
                        <a:t>Fibre Channel 1G,</a:t>
                      </a:r>
                      <a:r>
                        <a:rPr lang="en-GB" sz="1600" b="1" baseline="0" dirty="0" smtClean="0">
                          <a:solidFill>
                            <a:schemeClr val="tx1"/>
                          </a:solidFill>
                          <a:cs typeface="Arial" charset="0"/>
                        </a:rPr>
                        <a:t> 2G, 4G, 8G</a:t>
                      </a:r>
                      <a:endParaRPr lang="en-GB" sz="1600" b="1" dirty="0" smtClean="0">
                        <a:solidFill>
                          <a:schemeClr val="tx1"/>
                        </a:solidFill>
                        <a:cs typeface="Arial" charset="0"/>
                      </a:endParaRPr>
                    </a:p>
                  </a:txBody>
                  <a:tcPr>
                    <a:solidFill>
                      <a:schemeClr val="accent3">
                        <a:lumMod val="50000"/>
                      </a:schemeClr>
                    </a:solidFill>
                  </a:tcPr>
                </a:tc>
                <a:tc>
                  <a:txBody>
                    <a:bodyPr/>
                    <a:lstStyle/>
                    <a:p>
                      <a:pPr algn="ctr"/>
                      <a:r>
                        <a:rPr lang="en-US" sz="1600" b="1" baseline="0" dirty="0" smtClean="0">
                          <a:solidFill>
                            <a:schemeClr val="tx1"/>
                          </a:solidFill>
                        </a:rPr>
                        <a:t>106, 212, 425, 850</a:t>
                      </a:r>
                    </a:p>
                  </a:txBody>
                  <a:tcPr>
                    <a:solidFill>
                      <a:schemeClr val="accent3">
                        <a:lumMod val="50000"/>
                      </a:schemeClr>
                    </a:solidFill>
                  </a:tcPr>
                </a:tc>
              </a:tr>
              <a:tr h="3575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err="1" smtClean="0">
                          <a:solidFill>
                            <a:schemeClr val="tx1"/>
                          </a:solidFill>
                          <a:cs typeface="Arial" charset="0"/>
                        </a:rPr>
                        <a:t>iSCSI</a:t>
                      </a:r>
                      <a:r>
                        <a:rPr lang="en-GB" sz="1600" b="1" baseline="0" dirty="0" smtClean="0">
                          <a:solidFill>
                            <a:schemeClr val="tx1"/>
                          </a:solidFill>
                          <a:cs typeface="Arial" charset="0"/>
                        </a:rPr>
                        <a:t> 1Gbit, 10Gbit</a:t>
                      </a:r>
                      <a:endParaRPr lang="en-GB" sz="1600" b="1" dirty="0" smtClean="0">
                        <a:solidFill>
                          <a:schemeClr val="tx1"/>
                        </a:solidFill>
                        <a:cs typeface="Arial" charset="0"/>
                      </a:endParaRPr>
                    </a:p>
                  </a:txBody>
                  <a:tcPr>
                    <a:solidFill>
                      <a:schemeClr val="accent3">
                        <a:lumMod val="50000"/>
                      </a:schemeClr>
                    </a:solidFill>
                  </a:tcPr>
                </a:tc>
                <a:tc>
                  <a:txBody>
                    <a:bodyPr/>
                    <a:lstStyle/>
                    <a:p>
                      <a:pPr algn="ctr"/>
                      <a:r>
                        <a:rPr lang="en-US" sz="1600" b="1" baseline="0" dirty="0" smtClean="0">
                          <a:solidFill>
                            <a:schemeClr val="tx1"/>
                          </a:solidFill>
                        </a:rPr>
                        <a:t>125, 1250</a:t>
                      </a:r>
                    </a:p>
                  </a:txBody>
                  <a:tcPr>
                    <a:solidFill>
                      <a:schemeClr val="accent3">
                        <a:lumMod val="50000"/>
                      </a:schemeClr>
                    </a:solidFill>
                  </a:tcPr>
                </a:tc>
              </a:tr>
            </a:tbl>
          </a:graphicData>
        </a:graphic>
      </p:graphicFrame>
      <p:sp>
        <p:nvSpPr>
          <p:cNvPr id="20529" name="TextBox 106"/>
          <p:cNvSpPr txBox="1">
            <a:spLocks noChangeArrowheads="1"/>
          </p:cNvSpPr>
          <p:nvPr/>
        </p:nvSpPr>
        <p:spPr bwMode="auto">
          <a:xfrm>
            <a:off x="457200" y="4038600"/>
            <a:ext cx="8229600" cy="1533525"/>
          </a:xfrm>
          <a:prstGeom prst="rect">
            <a:avLst/>
          </a:prstGeom>
          <a:noFill/>
          <a:ln w="9525">
            <a:noFill/>
            <a:miter lim="800000"/>
            <a:headEnd/>
            <a:tailEnd/>
          </a:ln>
        </p:spPr>
        <p:txBody>
          <a:bodyPr>
            <a:spAutoFit/>
          </a:bodyPr>
          <a:lstStyle/>
          <a:p>
            <a:pPr>
              <a:defRPr/>
            </a:pPr>
            <a:r>
              <a:rPr lang="en-US" dirty="0">
                <a:latin typeface="+mn-lt"/>
              </a:rPr>
              <a:t>These are Maximum Speeds</a:t>
            </a:r>
          </a:p>
          <a:p>
            <a:pPr>
              <a:defRPr/>
            </a:pPr>
            <a:r>
              <a:rPr lang="en-US" dirty="0">
                <a:latin typeface="+mn-lt"/>
              </a:rPr>
              <a:t>SCSI can have 15 drives per chain so 15 drives </a:t>
            </a:r>
            <a:r>
              <a:rPr lang="en-US" b="1" i="1" dirty="0">
                <a:latin typeface="+mn-lt"/>
              </a:rPr>
              <a:t>share</a:t>
            </a:r>
            <a:r>
              <a:rPr lang="en-US" dirty="0">
                <a:latin typeface="+mn-lt"/>
              </a:rPr>
              <a:t> 320MB/Sec</a:t>
            </a:r>
          </a:p>
          <a:p>
            <a:pPr>
              <a:defRPr/>
            </a:pPr>
            <a:r>
              <a:rPr lang="en-US" dirty="0">
                <a:latin typeface="+mn-lt"/>
              </a:rPr>
              <a:t>SAS is compatible with SATA. There was no SAS 150. </a:t>
            </a:r>
          </a:p>
          <a:p>
            <a:pPr>
              <a:defRPr/>
            </a:pPr>
            <a:r>
              <a:rPr lang="en-US" dirty="0">
                <a:latin typeface="+mn-lt"/>
              </a:rPr>
              <a:t>SAS is point to point can have 300MB/sec per drive or use expanders to group 16 drives on 4 SAS 300 ports (typical arrangement)</a:t>
            </a:r>
          </a:p>
        </p:txBody>
      </p:sp>
      <p:pic>
        <p:nvPicPr>
          <p:cNvPr id="7"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Grp="1" noChangeAspect="1" noChangeArrowheads="1"/>
          </p:cNvPicPr>
          <p:nvPr>
            <p:ph idx="1"/>
          </p:nvPr>
        </p:nvPicPr>
        <p:blipFill>
          <a:blip r:embed="rId2" cstate="print"/>
          <a:srcRect/>
          <a:stretch>
            <a:fillRect/>
          </a:stretch>
        </p:blipFill>
        <p:spPr>
          <a:xfrm>
            <a:off x="1524000" y="914400"/>
            <a:ext cx="6032500" cy="4143375"/>
          </a:xfrm>
          <a:noFill/>
        </p:spPr>
      </p:pic>
      <p:sp>
        <p:nvSpPr>
          <p:cNvPr id="20482" name="Title 1"/>
          <p:cNvSpPr>
            <a:spLocks noGrp="1"/>
          </p:cNvSpPr>
          <p:nvPr>
            <p:ph type="title"/>
          </p:nvPr>
        </p:nvSpPr>
        <p:spPr>
          <a:xfrm>
            <a:off x="457200" y="128588"/>
            <a:ext cx="8228013" cy="709612"/>
          </a:xfrm>
        </p:spPr>
        <p:txBody>
          <a:bodyPr>
            <a:normAutofit fontScale="90000"/>
          </a:bodyPr>
          <a:lstStyle/>
          <a:p>
            <a:pPr eaLnBrk="1" hangingPunct="1">
              <a:buFont typeface="Garamond" pitchFamily="18" charset="0"/>
              <a:buNone/>
            </a:pPr>
            <a:r>
              <a:rPr lang="en-US" dirty="0" smtClean="0">
                <a:solidFill>
                  <a:schemeClr val="bg1"/>
                </a:solidFill>
              </a:rPr>
              <a:t>Hard Drives</a:t>
            </a:r>
          </a:p>
        </p:txBody>
      </p:sp>
      <p:graphicFrame>
        <p:nvGraphicFramePr>
          <p:cNvPr id="5" name="Table 4"/>
          <p:cNvGraphicFramePr>
            <a:graphicFrameLocks noGrp="1"/>
          </p:cNvGraphicFramePr>
          <p:nvPr/>
        </p:nvGraphicFramePr>
        <p:xfrm>
          <a:off x="457200" y="5105400"/>
          <a:ext cx="8305800" cy="685800"/>
        </p:xfrm>
        <a:graphic>
          <a:graphicData uri="http://schemas.openxmlformats.org/drawingml/2006/table">
            <a:tbl>
              <a:tblPr/>
              <a:tblGrid>
                <a:gridCol w="4191000"/>
                <a:gridCol w="4114800"/>
              </a:tblGrid>
              <a:tr h="28116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Six hard disk drives with cases opened showing platters and heads; 8, 5.25, 3.5, 2.5, 1.8, and 1 inch disk diameters are represented.</a:t>
                      </a:r>
                      <a:endParaRPr lang="en-US" sz="1100" dirty="0">
                        <a:solidFill>
                          <a:schemeClr val="tx1"/>
                        </a:solidFill>
                      </a:endParaRPr>
                    </a:p>
                  </a:txBody>
                  <a:tcPr anchor="ctr">
                    <a:lnL>
                      <a:noFill/>
                    </a:lnL>
                    <a:lnR w="12700" cmpd="sng">
                      <a:noFill/>
                      <a:prstDash val="solid"/>
                    </a:lnR>
                    <a:lnT>
                      <a:noFill/>
                    </a:lnT>
                    <a:lnB>
                      <a:noFill/>
                    </a:lnB>
                    <a:lnTlToBr w="12700" cmpd="sng">
                      <a:noFill/>
                      <a:prstDash val="solid"/>
                    </a:lnTlToBr>
                    <a:lnBlToTr w="12700" cmpd="sng">
                      <a:noFill/>
                      <a:prstDash val="solid"/>
                    </a:lnBlToTr>
                    <a:solidFill>
                      <a:schemeClr val="accent3">
                        <a:lumMod val="50000"/>
                      </a:schemeClr>
                    </a:solidFill>
                  </a:tcPr>
                </a:tc>
                <a:tc hMerge="1">
                  <a:txBody>
                    <a:bodyPr/>
                    <a:lstStyle/>
                    <a:p>
                      <a:endParaRPr lang="en-US" dirty="0"/>
                    </a:p>
                  </a:txBody>
                  <a:tcPr>
                    <a:lnL>
                      <a:noFill/>
                    </a:lnL>
                  </a:tcPr>
                </a:tc>
              </a:tr>
              <a:tr h="134879">
                <a:tc>
                  <a:txBody>
                    <a:bodyPr/>
                    <a:lstStyle/>
                    <a:p>
                      <a:pPr algn="r"/>
                      <a:r>
                        <a:rPr lang="en-US" sz="1100" dirty="0">
                          <a:solidFill>
                            <a:schemeClr val="tx1"/>
                          </a:solidFill>
                        </a:rPr>
                        <a:t>Author</a:t>
                      </a:r>
                    </a:p>
                  </a:txBody>
                  <a:tcPr>
                    <a:lnL>
                      <a:noFill/>
                    </a:lnL>
                    <a:lnR>
                      <a:noFill/>
                    </a:lnR>
                    <a:lnT>
                      <a:noFill/>
                    </a:lnT>
                    <a:lnB>
                      <a:noFill/>
                    </a:lnB>
                    <a:lnTlToBr w="12700" cmpd="sng">
                      <a:noFill/>
                      <a:prstDash val="solid"/>
                    </a:lnTlToBr>
                    <a:lnBlToTr w="12700" cmpd="sng">
                      <a:noFill/>
                      <a:prstDash val="solid"/>
                    </a:lnBlToTr>
                    <a:solidFill>
                      <a:schemeClr val="accent3">
                        <a:lumMod val="50000"/>
                      </a:schemeClr>
                    </a:solidFill>
                  </a:tcPr>
                </a:tc>
                <a:tc>
                  <a:txBody>
                    <a:bodyPr/>
                    <a:lstStyle/>
                    <a:p>
                      <a:r>
                        <a:rPr lang="en-US" sz="1100" dirty="0">
                          <a:solidFill>
                            <a:schemeClr val="tx1"/>
                          </a:solidFill>
                        </a:rPr>
                        <a:t>Paul R. </a:t>
                      </a:r>
                      <a:r>
                        <a:rPr lang="en-US" sz="1100" dirty="0" smtClean="0">
                          <a:solidFill>
                            <a:schemeClr val="tx1"/>
                          </a:solidFill>
                        </a:rPr>
                        <a:t>Potts</a:t>
                      </a:r>
                      <a:endParaRPr lang="en-US" sz="11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chemeClr val="accent3">
                        <a:lumMod val="50000"/>
                      </a:schemeClr>
                    </a:solidFill>
                  </a:tcPr>
                </a:tc>
              </a:tr>
            </a:tbl>
          </a:graphicData>
        </a:graphic>
      </p:graphicFrame>
      <p:pic>
        <p:nvPicPr>
          <p:cNvPr id="6"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8013" cy="1981200"/>
          </a:xfrm>
        </p:spPr>
        <p:txBody>
          <a:bodyPr>
            <a:normAutofit fontScale="92500"/>
          </a:bodyPr>
          <a:lstStyle/>
          <a:p>
            <a:pPr marL="274320" indent="-274320" eaLnBrk="1" fontAlgn="auto" hangingPunct="1">
              <a:spcAft>
                <a:spcPts val="0"/>
              </a:spcAft>
              <a:buFont typeface="Wingdings 2"/>
              <a:buChar char=""/>
              <a:defRPr/>
            </a:pPr>
            <a:r>
              <a:rPr lang="en-US" sz="2400" dirty="0" smtClean="0">
                <a:solidFill>
                  <a:schemeClr val="bg1"/>
                </a:solidFill>
              </a:rPr>
              <a:t>You are only as fast as your slowest or narrowest pipe, hard drives.</a:t>
            </a:r>
          </a:p>
          <a:p>
            <a:pPr marL="274320" indent="-274320" eaLnBrk="1" fontAlgn="auto" hangingPunct="1">
              <a:spcAft>
                <a:spcPts val="0"/>
              </a:spcAft>
              <a:buFont typeface="Wingdings 2"/>
              <a:buChar char=""/>
              <a:defRPr/>
            </a:pPr>
            <a:r>
              <a:rPr lang="en-US" sz="2400" dirty="0" smtClean="0">
                <a:solidFill>
                  <a:schemeClr val="bg1"/>
                </a:solidFill>
              </a:rPr>
              <a:t>To feed other parts of the system we have to add lots of drives to get the desired IO single server can consume. </a:t>
            </a:r>
          </a:p>
          <a:p>
            <a:pPr marL="274320" indent="-274320" eaLnBrk="1" fontAlgn="auto" hangingPunct="1">
              <a:spcAft>
                <a:spcPts val="0"/>
              </a:spcAft>
              <a:buFont typeface="Wingdings 2"/>
              <a:buChar char=""/>
              <a:defRPr/>
            </a:pPr>
            <a:r>
              <a:rPr lang="en-US" sz="2400" dirty="0" smtClean="0">
                <a:solidFill>
                  <a:schemeClr val="bg1"/>
                </a:solidFill>
              </a:rPr>
              <a:t>The problem isn’t size is speed. </a:t>
            </a:r>
          </a:p>
          <a:p>
            <a:pPr marL="274320" indent="-274320" eaLnBrk="1" fontAlgn="auto" hangingPunct="1">
              <a:spcAft>
                <a:spcPts val="0"/>
              </a:spcAft>
              <a:buFont typeface="Wingdings" charset="2"/>
              <a:buChar char=""/>
              <a:defRPr/>
            </a:pPr>
            <a:endParaRPr lang="en-US" dirty="0"/>
          </a:p>
        </p:txBody>
      </p:sp>
      <p:sp>
        <p:nvSpPr>
          <p:cNvPr id="21506" name="Title 1"/>
          <p:cNvSpPr>
            <a:spLocks noGrp="1"/>
          </p:cNvSpPr>
          <p:nvPr>
            <p:ph type="title"/>
          </p:nvPr>
        </p:nvSpPr>
        <p:spPr>
          <a:xfrm>
            <a:off x="457200" y="128588"/>
            <a:ext cx="8228013" cy="709612"/>
          </a:xfrm>
        </p:spPr>
        <p:txBody>
          <a:bodyPr>
            <a:normAutofit fontScale="90000"/>
          </a:bodyPr>
          <a:lstStyle/>
          <a:p>
            <a:pPr eaLnBrk="1" hangingPunct="1">
              <a:buFont typeface="Garamond" pitchFamily="18" charset="0"/>
              <a:buNone/>
            </a:pPr>
            <a:r>
              <a:rPr lang="en-US" dirty="0" smtClean="0">
                <a:solidFill>
                  <a:schemeClr val="bg1"/>
                </a:solidFill>
              </a:rPr>
              <a:t>Disk Drives</a:t>
            </a:r>
          </a:p>
        </p:txBody>
      </p:sp>
      <p:graphicFrame>
        <p:nvGraphicFramePr>
          <p:cNvPr id="4" name="Table 3"/>
          <p:cNvGraphicFramePr>
            <a:graphicFrameLocks noGrp="1"/>
          </p:cNvGraphicFramePr>
          <p:nvPr/>
        </p:nvGraphicFramePr>
        <p:xfrm>
          <a:off x="533400" y="2971800"/>
          <a:ext cx="7772399" cy="2752474"/>
        </p:xfrm>
        <a:graphic>
          <a:graphicData uri="http://schemas.openxmlformats.org/drawingml/2006/table">
            <a:tbl>
              <a:tblPr/>
              <a:tblGrid>
                <a:gridCol w="1528776"/>
                <a:gridCol w="2357424"/>
                <a:gridCol w="2590799"/>
                <a:gridCol w="1295400"/>
              </a:tblGrid>
              <a:tr h="304800">
                <a:tc>
                  <a:txBody>
                    <a:bodyPr/>
                    <a:lstStyle/>
                    <a:p>
                      <a:pPr marL="0" marR="0">
                        <a:lnSpc>
                          <a:spcPct val="115000"/>
                        </a:lnSpc>
                        <a:spcBef>
                          <a:spcPts val="0"/>
                        </a:spcBef>
                        <a:spcAft>
                          <a:spcPts val="0"/>
                        </a:spcAft>
                      </a:pPr>
                      <a:r>
                        <a:rPr lang="en-US" sz="1600" dirty="0">
                          <a:solidFill>
                            <a:schemeClr val="bg1"/>
                          </a:solidFill>
                          <a:latin typeface="+mn-lt"/>
                          <a:ea typeface="Times New Roman"/>
                          <a:cs typeface="Times New Roman"/>
                        </a:rPr>
                        <a:t>Time</a:t>
                      </a:r>
                      <a:endParaRPr lang="en-US" sz="1600" dirty="0">
                        <a:solidFill>
                          <a:schemeClr val="bg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a:lnSpc>
                          <a:spcPct val="115000"/>
                        </a:lnSpc>
                        <a:spcBef>
                          <a:spcPts val="0"/>
                        </a:spcBef>
                        <a:spcAft>
                          <a:spcPts val="0"/>
                        </a:spcAft>
                      </a:pPr>
                      <a:r>
                        <a:rPr lang="en-US" sz="1600" dirty="0">
                          <a:solidFill>
                            <a:schemeClr val="bg1"/>
                          </a:solidFill>
                          <a:latin typeface="+mn-lt"/>
                          <a:ea typeface="Times New Roman"/>
                          <a:cs typeface="Times New Roman"/>
                        </a:rPr>
                        <a:t>Circa 1981</a:t>
                      </a:r>
                      <a:endParaRPr lang="en-US" sz="1600" dirty="0">
                        <a:solidFill>
                          <a:schemeClr val="bg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a:lnSpc>
                          <a:spcPct val="115000"/>
                        </a:lnSpc>
                        <a:spcBef>
                          <a:spcPts val="0"/>
                        </a:spcBef>
                        <a:spcAft>
                          <a:spcPts val="0"/>
                        </a:spcAft>
                      </a:pPr>
                      <a:r>
                        <a:rPr lang="en-US" sz="1600" dirty="0">
                          <a:solidFill>
                            <a:schemeClr val="bg1"/>
                          </a:solidFill>
                          <a:latin typeface="+mn-lt"/>
                          <a:ea typeface="Times New Roman"/>
                          <a:cs typeface="Times New Roman"/>
                        </a:rPr>
                        <a:t>Today</a:t>
                      </a:r>
                      <a:endParaRPr lang="en-US" sz="1600" dirty="0">
                        <a:solidFill>
                          <a:schemeClr val="bg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a:lnSpc>
                          <a:spcPct val="115000"/>
                        </a:lnSpc>
                        <a:spcBef>
                          <a:spcPts val="0"/>
                        </a:spcBef>
                        <a:spcAft>
                          <a:spcPts val="0"/>
                        </a:spcAft>
                      </a:pPr>
                      <a:r>
                        <a:rPr lang="en-US" sz="1600" dirty="0" smtClean="0">
                          <a:solidFill>
                            <a:schemeClr val="bg1"/>
                          </a:solidFill>
                          <a:latin typeface="+mn-lt"/>
                          <a:ea typeface="Times New Roman"/>
                          <a:cs typeface="Times New Roman"/>
                        </a:rPr>
                        <a:t>Improvement</a:t>
                      </a:r>
                      <a:endParaRPr lang="en-US" sz="1600" dirty="0">
                        <a:solidFill>
                          <a:schemeClr val="bg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324742">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Capacity</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10MB</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1470MB</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147x</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324742">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HDD Seeks</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85ms/seek</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a:solidFill>
                            <a:schemeClr val="tx1"/>
                          </a:solidFill>
                          <a:latin typeface="+mn-lt"/>
                          <a:ea typeface="Times New Roman"/>
                          <a:cs typeface="Times New Roman"/>
                        </a:rPr>
                        <a:t>3.3ms/seek</a:t>
                      </a:r>
                      <a:endParaRPr lang="en-US" sz="140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a:solidFill>
                            <a:schemeClr val="tx1"/>
                          </a:solidFill>
                          <a:latin typeface="+mn-lt"/>
                          <a:ea typeface="Times New Roman"/>
                          <a:cs typeface="Times New Roman"/>
                        </a:rPr>
                        <a:t>20x</a:t>
                      </a:r>
                      <a:endParaRPr lang="en-US" sz="140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324742">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IO/Sec</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11.4 IO/Sec</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303 IO/Sec</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a:solidFill>
                            <a:schemeClr val="tx1"/>
                          </a:solidFill>
                          <a:latin typeface="+mn-lt"/>
                          <a:ea typeface="Times New Roman"/>
                          <a:cs typeface="Times New Roman"/>
                        </a:rPr>
                        <a:t>26x</a:t>
                      </a:r>
                      <a:endParaRPr lang="en-US" sz="140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589658">
                <a:tc>
                  <a:txBody>
                    <a:bodyPr/>
                    <a:lstStyle/>
                    <a:p>
                      <a:pPr marL="0" marR="0">
                        <a:lnSpc>
                          <a:spcPct val="115000"/>
                        </a:lnSpc>
                        <a:spcBef>
                          <a:spcPts val="0"/>
                        </a:spcBef>
                        <a:spcAft>
                          <a:spcPts val="0"/>
                        </a:spcAft>
                      </a:pPr>
                      <a:r>
                        <a:rPr lang="en-US" sz="1400">
                          <a:solidFill>
                            <a:schemeClr val="tx1"/>
                          </a:solidFill>
                          <a:latin typeface="+mn-lt"/>
                          <a:ea typeface="Times New Roman"/>
                          <a:cs typeface="Times New Roman"/>
                        </a:rPr>
                        <a:t>HDD Throughput</a:t>
                      </a:r>
                      <a:endParaRPr lang="en-US" sz="140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5mbit/sec</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1000mbit/sec</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200x</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589658">
                <a:tc>
                  <a:txBody>
                    <a:bodyPr/>
                    <a:lstStyle/>
                    <a:p>
                      <a:pPr marL="0" marR="0">
                        <a:lnSpc>
                          <a:spcPct val="115000"/>
                        </a:lnSpc>
                        <a:spcBef>
                          <a:spcPts val="0"/>
                        </a:spcBef>
                        <a:spcAft>
                          <a:spcPts val="0"/>
                        </a:spcAft>
                      </a:pPr>
                      <a:r>
                        <a:rPr lang="en-US" sz="1400">
                          <a:solidFill>
                            <a:schemeClr val="tx1"/>
                          </a:solidFill>
                          <a:latin typeface="+mn-lt"/>
                          <a:ea typeface="Times New Roman"/>
                          <a:cs typeface="Times New Roman"/>
                        </a:rPr>
                        <a:t>CPU Speed</a:t>
                      </a:r>
                      <a:endParaRPr lang="en-US" sz="140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a:solidFill>
                            <a:schemeClr val="tx1"/>
                          </a:solidFill>
                          <a:latin typeface="+mn-lt"/>
                          <a:ea typeface="Times New Roman"/>
                          <a:cs typeface="Times New Roman"/>
                        </a:rPr>
                        <a:t>8088 4.77Mhz (.33 MIPS)</a:t>
                      </a:r>
                      <a:endParaRPr lang="en-US" sz="140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Core i7 965(18322 MIPS)</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400" dirty="0">
                          <a:solidFill>
                            <a:schemeClr val="tx1"/>
                          </a:solidFill>
                          <a:latin typeface="+mn-lt"/>
                          <a:ea typeface="Times New Roman"/>
                          <a:cs typeface="Times New Roman"/>
                        </a:rPr>
                        <a:t>5521x</a:t>
                      </a:r>
                      <a:endParaRPr lang="en-US" sz="1400" dirty="0">
                        <a:solidFill>
                          <a:schemeClr val="tx1"/>
                        </a:solidFill>
                        <a:latin typeface="+mn-lt"/>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bl>
          </a:graphicData>
        </a:graphic>
      </p:graphicFrame>
      <p:sp>
        <p:nvSpPr>
          <p:cNvPr id="2154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6"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idx="1"/>
          </p:nvPr>
        </p:nvSpPr>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Head/Sectors/Cylinders</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Not a true physical representation!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Data/Track Placement </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Outside tracks pack more data = more MB/Sec</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Inside tracks seek faster = more I/O Sec</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More platters don’t = more speed!</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Current HDD only have one read/write channel</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1"/>
                </a:solidFill>
              </a:rPr>
              <a:t>Doesn’t Apply to Solid State Disk!</a:t>
            </a:r>
          </a:p>
          <a:p>
            <a:pPr lvl="2" eaLnBrk="1" hangingPunct="1">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solidFill>
                <a:schemeClr val="bg1"/>
              </a:solidFill>
            </a:endParaRPr>
          </a:p>
        </p:txBody>
      </p:sp>
      <p:sp>
        <p:nvSpPr>
          <p:cNvPr id="22530" name="Rectangle 1"/>
          <p:cNvSpPr>
            <a:spLocks noGrp="1" noChangeArrowheads="1"/>
          </p:cNvSpPr>
          <p:nvPr>
            <p:ph type="title"/>
          </p:nvPr>
        </p:nvSpPr>
        <p:spPr/>
        <p:txBody>
          <a:bodyPr/>
          <a:lstStyle/>
          <a:p>
            <a:pPr eaLnBrk="1" hangingPunct="1">
              <a:buFont typeface="Garamond"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bg1"/>
                </a:solidFill>
              </a:rPr>
              <a:t>Physical Structures</a:t>
            </a:r>
          </a:p>
        </p:txBody>
      </p:sp>
      <p:pic>
        <p:nvPicPr>
          <p:cNvPr id="4" name="Picture 4"/>
          <p:cNvPicPr>
            <a:picLocks noChangeAspect="1"/>
          </p:cNvPicPr>
          <p:nvPr/>
        </p:nvPicPr>
        <p:blipFill>
          <a:blip r:embed="rId3" cstate="print"/>
          <a:srcRect/>
          <a:stretch>
            <a:fillRect/>
          </a:stretch>
        </p:blipFill>
        <p:spPr bwMode="auto">
          <a:xfrm>
            <a:off x="106363" y="6229350"/>
            <a:ext cx="1189037" cy="5000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QL Saturday Template">
  <a:themeElements>
    <a:clrScheme name="SQL Saturday">
      <a:dk1>
        <a:srgbClr val="444244"/>
      </a:dk1>
      <a:lt1>
        <a:srgbClr val="F4F2F4"/>
      </a:lt1>
      <a:dk2>
        <a:srgbClr val="745604"/>
      </a:dk2>
      <a:lt2>
        <a:srgbClr val="F4F2F4"/>
      </a:lt2>
      <a:accent1>
        <a:srgbClr val="F4C234"/>
      </a:accent1>
      <a:accent2>
        <a:srgbClr val="0C0204"/>
      </a:accent2>
      <a:accent3>
        <a:srgbClr val="F4D63C"/>
      </a:accent3>
      <a:accent4>
        <a:srgbClr val="C8CAC8"/>
      </a:accent4>
      <a:accent5>
        <a:srgbClr val="F4F2F4"/>
      </a:accent5>
      <a:accent6>
        <a:srgbClr val="F4F2F4"/>
      </a:accent6>
      <a:hlink>
        <a:srgbClr val="745604"/>
      </a:hlink>
      <a:folHlink>
        <a:srgbClr val="AE820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SQLSaturday_PowerPoint</Template>
  <TotalTime>2704</TotalTime>
  <Words>2786</Words>
  <Application>Microsoft Macintosh PowerPoint</Application>
  <PresentationFormat>On-screen Show (4:3)</PresentationFormat>
  <Paragraphs>472</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SQL Saturday Template</vt:lpstr>
      <vt:lpstr>Understanding Storage Systems and SQL Server</vt:lpstr>
      <vt:lpstr>What we are going to learn</vt:lpstr>
      <vt:lpstr>System Buses</vt:lpstr>
      <vt:lpstr>Peripheral Buses and Speeds</vt:lpstr>
      <vt:lpstr>Disk Controllers, Host Bus Adapters, and Interfaces</vt:lpstr>
      <vt:lpstr>Interface Speeds</vt:lpstr>
      <vt:lpstr>Hard Drives</vt:lpstr>
      <vt:lpstr>Disk Drives</vt:lpstr>
      <vt:lpstr>Physical Structures</vt:lpstr>
      <vt:lpstr>Track Placement</vt:lpstr>
      <vt:lpstr>Disk Performance</vt:lpstr>
      <vt:lpstr>Latencies </vt:lpstr>
      <vt:lpstr>Calculating Max Random Seeks/Sec</vt:lpstr>
      <vt:lpstr>Maximum Utilization for Best Performance</vt:lpstr>
      <vt:lpstr>Sequential vs. Random I/Os</vt:lpstr>
      <vt:lpstr>Solid State Disks</vt:lpstr>
      <vt:lpstr>Solid State Disks</vt:lpstr>
      <vt:lpstr>Solid State Disk</vt:lpstr>
      <vt:lpstr>RAID 0 - a.k.a. Striping</vt:lpstr>
      <vt:lpstr>RAID 1 - a.k.a. Mirroring </vt:lpstr>
      <vt:lpstr>RAID 0+1 - Mirroring Two RAID 0 Stripes </vt:lpstr>
      <vt:lpstr>RAID 10 - Striping Two RAID 1 Mirrors </vt:lpstr>
      <vt:lpstr>RAID 5 - Striping with Parity </vt:lpstr>
      <vt:lpstr>RAID 6 - RAID 5 on Steroids</vt:lpstr>
      <vt:lpstr>Capacity or Performance?</vt:lpstr>
      <vt:lpstr>Managing Disk Failures</vt:lpstr>
      <vt:lpstr>Configuring and Choosing Your RAID Level</vt:lpstr>
      <vt:lpstr>Stripe Size, Block Size, and IO Patterns</vt:lpstr>
      <vt:lpstr>SAN Basics</vt:lpstr>
      <vt:lpstr>SQL Server and The File System</vt:lpstr>
      <vt:lpstr>PowerPoint Presentation</vt:lpstr>
      <vt:lpstr>Monitoring Performance</vt:lpstr>
      <vt:lpstr>QUESTIONS?</vt:lpstr>
      <vt:lpstr>SQL Saturday #57 Houston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Disk Management for Databases and Beyond</dc:title>
  <dc:creator>wes.brown</dc:creator>
  <cp:lastModifiedBy>Wesley Brown</cp:lastModifiedBy>
  <cp:revision>280</cp:revision>
  <dcterms:modified xsi:type="dcterms:W3CDTF">2011-01-29T00:58:28Z</dcterms:modified>
</cp:coreProperties>
</file>